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256" r:id="rId2"/>
    <p:sldId id="305" r:id="rId3"/>
    <p:sldId id="258" r:id="rId4"/>
    <p:sldId id="291" r:id="rId5"/>
    <p:sldId id="278" r:id="rId6"/>
    <p:sldId id="303" r:id="rId7"/>
    <p:sldId id="293" r:id="rId8"/>
    <p:sldId id="292" r:id="rId9"/>
    <p:sldId id="295" r:id="rId10"/>
    <p:sldId id="304" r:id="rId11"/>
    <p:sldId id="302" r:id="rId12"/>
    <p:sldId id="297" r:id="rId13"/>
    <p:sldId id="298" r:id="rId14"/>
    <p:sldId id="300" r:id="rId15"/>
    <p:sldId id="299" r:id="rId16"/>
    <p:sldId id="301" r:id="rId17"/>
    <p:sldId id="271" r:id="rId18"/>
    <p:sldId id="306" r:id="rId19"/>
    <p:sldId id="285" r:id="rId20"/>
    <p:sldId id="286" r:id="rId21"/>
    <p:sldId id="307" r:id="rId22"/>
    <p:sldId id="296" r:id="rId23"/>
    <p:sldId id="308" r:id="rId24"/>
    <p:sldId id="309" r:id="rId25"/>
    <p:sldId id="310" r:id="rId26"/>
    <p:sldId id="311" r:id="rId27"/>
    <p:sldId id="276" r:id="rId28"/>
    <p:sldId id="312" r:id="rId29"/>
    <p:sldId id="294" r:id="rId30"/>
    <p:sldId id="313" r:id="rId31"/>
    <p:sldId id="314" r:id="rId32"/>
    <p:sldId id="315" r:id="rId33"/>
    <p:sldId id="272" r:id="rId34"/>
    <p:sldId id="331" r:id="rId35"/>
    <p:sldId id="332" r:id="rId36"/>
    <p:sldId id="288" r:id="rId37"/>
    <p:sldId id="289" r:id="rId38"/>
    <p:sldId id="333" r:id="rId39"/>
    <p:sldId id="334" r:id="rId40"/>
    <p:sldId id="335" r:id="rId41"/>
    <p:sldId id="336" r:id="rId42"/>
    <p:sldId id="316" r:id="rId43"/>
    <p:sldId id="277" r:id="rId44"/>
    <p:sldId id="317" r:id="rId45"/>
    <p:sldId id="290" r:id="rId46"/>
    <p:sldId id="318" r:id="rId47"/>
    <p:sldId id="319" r:id="rId48"/>
    <p:sldId id="320" r:id="rId49"/>
    <p:sldId id="321" r:id="rId50"/>
    <p:sldId id="322" r:id="rId51"/>
    <p:sldId id="323" r:id="rId52"/>
    <p:sldId id="324" r:id="rId53"/>
    <p:sldId id="325" r:id="rId54"/>
    <p:sldId id="283" r:id="rId55"/>
    <p:sldId id="284" r:id="rId56"/>
    <p:sldId id="326" r:id="rId57"/>
    <p:sldId id="327" r:id="rId58"/>
    <p:sldId id="328" r:id="rId59"/>
    <p:sldId id="329" r:id="rId60"/>
    <p:sldId id="330" r:id="rId61"/>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18E"/>
    <a:srgbClr val="A3CB99"/>
    <a:srgbClr val="4D89D8"/>
    <a:srgbClr val="FF5C64"/>
    <a:srgbClr val="1271E5"/>
    <a:srgbClr val="FFD979"/>
    <a:srgbClr val="99D2EF"/>
    <a:srgbClr val="26A9E0"/>
    <a:srgbClr val="2A9CA2"/>
    <a:srgbClr val="258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74" autoAdjust="0"/>
  </p:normalViewPr>
  <p:slideViewPr>
    <p:cSldViewPr snapToGrid="0">
      <p:cViewPr varScale="1">
        <p:scale>
          <a:sx n="114" d="100"/>
          <a:sy n="114" d="100"/>
        </p:scale>
        <p:origin x="474" y="108"/>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2002110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278884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2631470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道路网规划缺少对非机动车的考虑</a:t>
            </a:r>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844143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60581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1162091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4109032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基于校内交通流量不大</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565096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294452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3969387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4092219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256e415b-0cbc-4cc4-98ad-ca745c9d33ae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4026029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2606957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603736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1503475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2411203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1947455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3394990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919ee4af-f7a7-4eb4-b47b-f15d1d518d3a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2944523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1077353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274465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204865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256e415b-0cbc-4cc4-98ad-ca745c9d33ae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4026029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723643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3445408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279181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902d2c73-4bf6-4a39-9824-82a6e53be003</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481988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2602424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591570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23101067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1156117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396760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我们学校属于右边</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1912497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4089638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602817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256e415b-0cbc-4cc4-98ad-ca745c9d33ae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4026029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3478356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2923865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2891209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solidFill>
                <a:srgbClr val="000000"/>
              </a:solidFill>
              <a:latin typeface="Trebuchet MS" panose="020B0603020202020204" pitchFamily="34" charset="0"/>
              <a:ea typeface="华文新魏" panose="02010800040101010101" pitchFamily="2" charset="-122"/>
              <a:sym typeface="华文新魏" panose="02010800040101010101" pitchFamily="2" charset="-122"/>
            </a:endParaRPr>
          </a:p>
        </p:txBody>
      </p:sp>
      <p:sp>
        <p:nvSpPr>
          <p:cNvPr id="4" name="灯片编号占位符 3"/>
          <p:cNvSpPr>
            <a:spLocks noGrp="1"/>
          </p:cNvSpPr>
          <p:nvPr>
            <p:ph type="sldNum" sz="quarter" idx="10"/>
          </p:nvPr>
        </p:nvSpPr>
        <p:spPr/>
        <p:txBody>
          <a:bodyPr/>
          <a:lstStyle/>
          <a:p>
            <a:fld id="{E9E6FDB6-6D2B-46C1-9FA1-D82906A37C3A}" type="slidenum">
              <a:rPr lang="zh-CN" altLang="en-US" smtClean="0"/>
              <a:t>46</a:t>
            </a:fld>
            <a:endParaRPr lang="zh-CN" altLang="en-US"/>
          </a:p>
        </p:txBody>
      </p:sp>
    </p:spTree>
    <p:extLst>
      <p:ext uri="{BB962C8B-B14F-4D97-AF65-F5344CB8AC3E}">
        <p14:creationId xmlns:p14="http://schemas.microsoft.com/office/powerpoint/2010/main" val="4139137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00000"/>
                </a:solidFill>
                <a:latin typeface="Trebuchet MS" panose="020B0603020202020204" pitchFamily="34" charset="0"/>
                <a:ea typeface="华文新魏" panose="02010800040101010101" pitchFamily="2" charset="-122"/>
                <a:sym typeface="华文新魏" panose="02010800040101010101" pitchFamily="2" charset="-122"/>
              </a:rPr>
              <a:t>经过实地调查，发现我校交通标志基本已覆盖四大类，但是只有道路指示标志，地点指示标志基本没有，未能给予行人及车辆足够的出行指引。</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47</a:t>
            </a:fld>
            <a:endParaRPr lang="zh-CN" altLang="en-US"/>
          </a:p>
        </p:txBody>
      </p:sp>
    </p:spTree>
    <p:extLst>
      <p:ext uri="{BB962C8B-B14F-4D97-AF65-F5344CB8AC3E}">
        <p14:creationId xmlns:p14="http://schemas.microsoft.com/office/powerpoint/2010/main" val="206369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itchFamily="34" charset="-122"/>
                <a:ea typeface="微软雅黑" pitchFamily="34" charset="-122"/>
              </a:rPr>
              <a:t>因而协调好车流和人流的关系，保证校园学习生活</a:t>
            </a:r>
            <a:r>
              <a:rPr lang="zh-CN" altLang="en-US" sz="1200" dirty="0">
                <a:latin typeface="微软雅黑" pitchFamily="34" charset="-122"/>
                <a:ea typeface="微软雅黑" pitchFamily="34" charset="-122"/>
              </a:rPr>
              <a:t>舒适、通畅、便捷</a:t>
            </a:r>
            <a:r>
              <a:rPr lang="zh-CN" altLang="zh-CN" sz="1200" dirty="0">
                <a:latin typeface="微软雅黑" pitchFamily="34" charset="-122"/>
                <a:ea typeface="微软雅黑" pitchFamily="34" charset="-122"/>
              </a:rPr>
              <a:t>是十分重要的</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48</a:t>
            </a:fld>
            <a:endParaRPr lang="zh-CN" altLang="en-US"/>
          </a:p>
        </p:txBody>
      </p:sp>
    </p:spTree>
    <p:extLst>
      <p:ext uri="{BB962C8B-B14F-4D97-AF65-F5344CB8AC3E}">
        <p14:creationId xmlns:p14="http://schemas.microsoft.com/office/powerpoint/2010/main" val="3186702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itchFamily="34" charset="-122"/>
                <a:ea typeface="微软雅黑" pitchFamily="34" charset="-122"/>
              </a:rPr>
              <a:t>对于货运汽车，</a:t>
            </a:r>
            <a:r>
              <a:rPr lang="zh-CN" altLang="zh-CN" sz="1200" dirty="0">
                <a:solidFill>
                  <a:schemeClr val="bg1"/>
                </a:solidFill>
                <a:latin typeface="微软雅黑" pitchFamily="34" charset="-122"/>
                <a:ea typeface="微软雅黑" pitchFamily="34" charset="-122"/>
              </a:rPr>
              <a:t>允许货运汽车通行的时间为</a:t>
            </a:r>
            <a:r>
              <a:rPr lang="en-US" altLang="zh-CN" sz="1200" dirty="0">
                <a:solidFill>
                  <a:schemeClr val="bg1"/>
                </a:solidFill>
                <a:latin typeface="微软雅黑" pitchFamily="34" charset="-122"/>
                <a:ea typeface="微软雅黑" pitchFamily="34" charset="-122"/>
              </a:rPr>
              <a:t>8:00-9:30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10:00-11:30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13:30-15:00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15:40-17:00</a:t>
            </a:r>
            <a:r>
              <a:rPr lang="zh-CN" altLang="zh-CN" sz="1200" dirty="0">
                <a:solidFill>
                  <a:schemeClr val="bg1"/>
                </a:solidFill>
                <a:latin typeface="微软雅黑" pitchFamily="34" charset="-122"/>
                <a:ea typeface="微软雅黑" pitchFamily="34" charset="-122"/>
              </a:rPr>
              <a:t>。通过</a:t>
            </a:r>
            <a:r>
              <a:rPr lang="zh-CN" altLang="zh-CN" sz="1200" b="1" dirty="0">
                <a:solidFill>
                  <a:srgbClr val="C00000"/>
                </a:solidFill>
                <a:latin typeface="微软雅黑" pitchFamily="34" charset="-122"/>
                <a:ea typeface="微软雅黑" pitchFamily="34" charset="-122"/>
              </a:rPr>
              <a:t>限时通行</a:t>
            </a:r>
            <a:r>
              <a:rPr lang="zh-CN" altLang="zh-CN" sz="1200" dirty="0">
                <a:solidFill>
                  <a:schemeClr val="bg1"/>
                </a:solidFill>
                <a:latin typeface="微软雅黑" pitchFamily="34" charset="-122"/>
                <a:ea typeface="微软雅黑" pitchFamily="34" charset="-122"/>
              </a:rPr>
              <a:t>，可以一定程度上缓解</a:t>
            </a:r>
            <a:r>
              <a:rPr lang="zh-CN" altLang="en-US" sz="1200" dirty="0">
                <a:solidFill>
                  <a:schemeClr val="bg1"/>
                </a:solidFill>
                <a:latin typeface="微软雅黑" pitchFamily="34" charset="-122"/>
                <a:ea typeface="微软雅黑" pitchFamily="34" charset="-122"/>
              </a:rPr>
              <a:t>人车冲突的情况。对于教师员工机动车，施画禁行路段，两江东路处于梅园、桃园、本科教学区、纪钟楼、快递处几大出行热点区域交叉处，形成了严重的瓶颈路段，因此拟对此路段机动车禁行。结合建立停车场选址，考虑三分钟步行可达范围原则，建立停车场，实现机动车绕行或减少行驶。</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49</a:t>
            </a:fld>
            <a:endParaRPr lang="zh-CN" altLang="en-US"/>
          </a:p>
        </p:txBody>
      </p:sp>
    </p:spTree>
    <p:extLst>
      <p:ext uri="{BB962C8B-B14F-4D97-AF65-F5344CB8AC3E}">
        <p14:creationId xmlns:p14="http://schemas.microsoft.com/office/powerpoint/2010/main" val="3176603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封闭管理模式</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29238651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itchFamily="34" charset="-122"/>
                <a:ea typeface="微软雅黑" pitchFamily="34" charset="-122"/>
              </a:rPr>
              <a:t>对于货运汽车，</a:t>
            </a:r>
            <a:r>
              <a:rPr lang="zh-CN" altLang="zh-CN" sz="1200" dirty="0">
                <a:solidFill>
                  <a:schemeClr val="bg1"/>
                </a:solidFill>
                <a:latin typeface="微软雅黑" pitchFamily="34" charset="-122"/>
                <a:ea typeface="微软雅黑" pitchFamily="34" charset="-122"/>
              </a:rPr>
              <a:t>允许货运汽车通行的时间为</a:t>
            </a:r>
            <a:r>
              <a:rPr lang="en-US" altLang="zh-CN" sz="1200" dirty="0">
                <a:solidFill>
                  <a:schemeClr val="bg1"/>
                </a:solidFill>
                <a:latin typeface="微软雅黑" pitchFamily="34" charset="-122"/>
                <a:ea typeface="微软雅黑" pitchFamily="34" charset="-122"/>
              </a:rPr>
              <a:t>8:00-9:30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10:00-11:30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13:30-15:00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15:40-17:00</a:t>
            </a:r>
            <a:r>
              <a:rPr lang="zh-CN" altLang="zh-CN" sz="1200" dirty="0">
                <a:solidFill>
                  <a:schemeClr val="bg1"/>
                </a:solidFill>
                <a:latin typeface="微软雅黑" pitchFamily="34" charset="-122"/>
                <a:ea typeface="微软雅黑" pitchFamily="34" charset="-122"/>
              </a:rPr>
              <a:t>。通过</a:t>
            </a:r>
            <a:r>
              <a:rPr lang="zh-CN" altLang="zh-CN" sz="1200" b="1" dirty="0">
                <a:solidFill>
                  <a:srgbClr val="C00000"/>
                </a:solidFill>
                <a:latin typeface="微软雅黑" pitchFamily="34" charset="-122"/>
                <a:ea typeface="微软雅黑" pitchFamily="34" charset="-122"/>
              </a:rPr>
              <a:t>限时通行</a:t>
            </a:r>
            <a:r>
              <a:rPr lang="zh-CN" altLang="zh-CN" sz="1200" dirty="0">
                <a:solidFill>
                  <a:schemeClr val="bg1"/>
                </a:solidFill>
                <a:latin typeface="微软雅黑" pitchFamily="34" charset="-122"/>
                <a:ea typeface="微软雅黑" pitchFamily="34" charset="-122"/>
              </a:rPr>
              <a:t>，可以一定程度上缓解</a:t>
            </a:r>
            <a:r>
              <a:rPr lang="zh-CN" altLang="en-US" sz="1200" dirty="0">
                <a:solidFill>
                  <a:schemeClr val="bg1"/>
                </a:solidFill>
                <a:latin typeface="微软雅黑" pitchFamily="34" charset="-122"/>
                <a:ea typeface="微软雅黑" pitchFamily="34" charset="-122"/>
              </a:rPr>
              <a:t>人车冲突的情况。对于教师员工机动车，施画禁行路段，两江东路处于梅园、桃园、本科教学区、纪钟楼、快递处几大出行热点区域交叉处，形成了严重的瓶颈路段，因此拟对此路段机动车禁行。结合建立停车场选址，考虑三分钟步行可达范围原则，建立停车场，实现机动车绕行或减少行驶。</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50</a:t>
            </a:fld>
            <a:endParaRPr lang="zh-CN" altLang="en-US"/>
          </a:p>
        </p:txBody>
      </p:sp>
    </p:spTree>
    <p:extLst>
      <p:ext uri="{BB962C8B-B14F-4D97-AF65-F5344CB8AC3E}">
        <p14:creationId xmlns:p14="http://schemas.microsoft.com/office/powerpoint/2010/main" val="3906593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itchFamily="34" charset="-122"/>
                <a:ea typeface="微软雅黑" pitchFamily="34" charset="-122"/>
              </a:rPr>
              <a:t>对于货运汽车，</a:t>
            </a:r>
            <a:r>
              <a:rPr lang="zh-CN" altLang="zh-CN" sz="1200" dirty="0">
                <a:solidFill>
                  <a:schemeClr val="bg1"/>
                </a:solidFill>
                <a:latin typeface="微软雅黑" pitchFamily="34" charset="-122"/>
                <a:ea typeface="微软雅黑" pitchFamily="34" charset="-122"/>
              </a:rPr>
              <a:t>允许货运汽车通行的时间为</a:t>
            </a:r>
            <a:r>
              <a:rPr lang="en-US" altLang="zh-CN" sz="1200" dirty="0">
                <a:solidFill>
                  <a:schemeClr val="bg1"/>
                </a:solidFill>
                <a:latin typeface="微软雅黑" pitchFamily="34" charset="-122"/>
                <a:ea typeface="微软雅黑" pitchFamily="34" charset="-122"/>
              </a:rPr>
              <a:t>8:00-9:30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10:00-11:30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13:30-15:00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15:40-17:00</a:t>
            </a:r>
            <a:r>
              <a:rPr lang="zh-CN" altLang="zh-CN" sz="1200" dirty="0">
                <a:solidFill>
                  <a:schemeClr val="bg1"/>
                </a:solidFill>
                <a:latin typeface="微软雅黑" pitchFamily="34" charset="-122"/>
                <a:ea typeface="微软雅黑" pitchFamily="34" charset="-122"/>
              </a:rPr>
              <a:t>。通过</a:t>
            </a:r>
            <a:r>
              <a:rPr lang="zh-CN" altLang="zh-CN" sz="1200" b="1" dirty="0">
                <a:solidFill>
                  <a:srgbClr val="C00000"/>
                </a:solidFill>
                <a:latin typeface="微软雅黑" pitchFamily="34" charset="-122"/>
                <a:ea typeface="微软雅黑" pitchFamily="34" charset="-122"/>
              </a:rPr>
              <a:t>限时通行</a:t>
            </a:r>
            <a:r>
              <a:rPr lang="zh-CN" altLang="zh-CN" sz="1200" dirty="0">
                <a:solidFill>
                  <a:schemeClr val="bg1"/>
                </a:solidFill>
                <a:latin typeface="微软雅黑" pitchFamily="34" charset="-122"/>
                <a:ea typeface="微软雅黑" pitchFamily="34" charset="-122"/>
              </a:rPr>
              <a:t>，可以一定程度上缓解</a:t>
            </a:r>
            <a:r>
              <a:rPr lang="zh-CN" altLang="en-US" sz="1200" dirty="0">
                <a:solidFill>
                  <a:schemeClr val="bg1"/>
                </a:solidFill>
                <a:latin typeface="微软雅黑" pitchFamily="34" charset="-122"/>
                <a:ea typeface="微软雅黑" pitchFamily="34" charset="-122"/>
              </a:rPr>
              <a:t>人车冲突的情况。对于教师员工机动车，施画禁行路段，两江东路处于梅园、桃园、本科教学区、纪钟楼、快递处几大出行热点区域交叉处，形成了严重的瓶颈路段，因此拟对此路段机动车禁行。结合建立停车场选址，考虑三分钟步行可达范围原则，建立停车场，实现机动车绕行或减少行驶。</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51</a:t>
            </a:fld>
            <a:endParaRPr lang="zh-CN" altLang="en-US"/>
          </a:p>
        </p:txBody>
      </p:sp>
    </p:spTree>
    <p:extLst>
      <p:ext uri="{BB962C8B-B14F-4D97-AF65-F5344CB8AC3E}">
        <p14:creationId xmlns:p14="http://schemas.microsoft.com/office/powerpoint/2010/main" val="1767180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50000"/>
              </a:spcBef>
            </a:pPr>
            <a:r>
              <a:rPr lang="zh-CN" altLang="en-US" sz="1200" dirty="0">
                <a:solidFill>
                  <a:schemeClr val="bg1"/>
                </a:solidFill>
                <a:latin typeface="微软雅黑" panose="020B0503020204020204" pitchFamily="34" charset="-122"/>
                <a:ea typeface="微软雅黑" panose="020B0503020204020204" pitchFamily="34" charset="-122"/>
              </a:rPr>
              <a:t>人车混行道路系统，步行空间零碎且较少，校园内 随处可见机动车，没有真正意义上的步行区</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52</a:t>
            </a:fld>
            <a:endParaRPr lang="zh-CN" altLang="en-US"/>
          </a:p>
        </p:txBody>
      </p:sp>
    </p:spTree>
    <p:extLst>
      <p:ext uri="{BB962C8B-B14F-4D97-AF65-F5344CB8AC3E}">
        <p14:creationId xmlns:p14="http://schemas.microsoft.com/office/powerpoint/2010/main" val="25095493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919ee4af-f7a7-4eb4-b47b-f15d1d518d3a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53</a:t>
            </a:fld>
            <a:endParaRPr lang="zh-CN" altLang="en-US"/>
          </a:p>
        </p:txBody>
      </p:sp>
    </p:spTree>
    <p:extLst>
      <p:ext uri="{BB962C8B-B14F-4D97-AF65-F5344CB8AC3E}">
        <p14:creationId xmlns:p14="http://schemas.microsoft.com/office/powerpoint/2010/main" val="2944523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b0a8401d-1b23-4c54-a2ec-dd7669900a9e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54</a:t>
            </a:fld>
            <a:endParaRPr lang="zh-CN" altLang="en-US"/>
          </a:p>
        </p:txBody>
      </p:sp>
    </p:spTree>
    <p:extLst>
      <p:ext uri="{BB962C8B-B14F-4D97-AF65-F5344CB8AC3E}">
        <p14:creationId xmlns:p14="http://schemas.microsoft.com/office/powerpoint/2010/main" val="25422927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0d2ba0b0-7dfe-43f8-ba67-cd7387947d47</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55</a:t>
            </a:fld>
            <a:endParaRPr lang="zh-CN" altLang="en-US"/>
          </a:p>
        </p:txBody>
      </p:sp>
    </p:spTree>
    <p:extLst>
      <p:ext uri="{BB962C8B-B14F-4D97-AF65-F5344CB8AC3E}">
        <p14:creationId xmlns:p14="http://schemas.microsoft.com/office/powerpoint/2010/main" val="3514538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56</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57</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58</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59</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3046344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60</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从宏观到微观阐述存在的问题。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1890556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道路网规划缺少对非机动车的考虑</a:t>
            </a:r>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18527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31831264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8132DC7-42E0-4409-A584-FC0A188480F8}"/>
              </a:ext>
            </a:extLst>
          </p:cNvPr>
          <p:cNvGrpSpPr/>
          <p:nvPr userDrawn="1"/>
        </p:nvGrpSpPr>
        <p:grpSpPr>
          <a:xfrm>
            <a:off x="1" y="0"/>
            <a:ext cx="12192000" cy="6859588"/>
            <a:chOff x="1" y="0"/>
            <a:chExt cx="12192000" cy="6859588"/>
          </a:xfrm>
        </p:grpSpPr>
        <p:sp>
          <p:nvSpPr>
            <p:cNvPr id="4"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668338"/>
              <a:ext cx="11669713" cy="619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a:spLocks/>
            </p:cNvSpPr>
            <p:nvPr userDrawn="1"/>
          </p:nvSpPr>
          <p:spPr bwMode="auto">
            <a:xfrm>
              <a:off x="10048876" y="2800350"/>
              <a:ext cx="825500" cy="320675"/>
            </a:xfrm>
            <a:custGeom>
              <a:avLst/>
              <a:gdLst>
                <a:gd name="T0" fmla="*/ 520 w 520"/>
                <a:gd name="T1" fmla="*/ 11 h 202"/>
                <a:gd name="T2" fmla="*/ 487 w 520"/>
                <a:gd name="T3" fmla="*/ 0 h 202"/>
                <a:gd name="T4" fmla="*/ 46 w 520"/>
                <a:gd name="T5" fmla="*/ 14 h 202"/>
                <a:gd name="T6" fmla="*/ 30 w 520"/>
                <a:gd name="T7" fmla="*/ 78 h 202"/>
                <a:gd name="T8" fmla="*/ 279 w 520"/>
                <a:gd name="T9" fmla="*/ 202 h 202"/>
                <a:gd name="T10" fmla="*/ 520 w 520"/>
                <a:gd name="T11" fmla="*/ 11 h 202"/>
              </a:gdLst>
              <a:ahLst/>
              <a:cxnLst>
                <a:cxn ang="0">
                  <a:pos x="T0" y="T1"/>
                </a:cxn>
                <a:cxn ang="0">
                  <a:pos x="T2" y="T3"/>
                </a:cxn>
                <a:cxn ang="0">
                  <a:pos x="T4" y="T5"/>
                </a:cxn>
                <a:cxn ang="0">
                  <a:pos x="T6" y="T7"/>
                </a:cxn>
                <a:cxn ang="0">
                  <a:pos x="T8" y="T9"/>
                </a:cxn>
                <a:cxn ang="0">
                  <a:pos x="T10" y="T11"/>
                </a:cxn>
              </a:cxnLst>
              <a:rect l="0" t="0" r="r" b="b"/>
              <a:pathLst>
                <a:path w="520" h="202">
                  <a:moveTo>
                    <a:pt x="520" y="11"/>
                  </a:moveTo>
                  <a:cubicBezTo>
                    <a:pt x="487" y="0"/>
                    <a:pt x="487" y="0"/>
                    <a:pt x="487" y="0"/>
                  </a:cubicBezTo>
                  <a:cubicBezTo>
                    <a:pt x="46" y="14"/>
                    <a:pt x="46" y="14"/>
                    <a:pt x="46" y="14"/>
                  </a:cubicBezTo>
                  <a:cubicBezTo>
                    <a:pt x="46" y="14"/>
                    <a:pt x="0" y="41"/>
                    <a:pt x="30" y="78"/>
                  </a:cubicBezTo>
                  <a:cubicBezTo>
                    <a:pt x="70" y="128"/>
                    <a:pt x="279" y="202"/>
                    <a:pt x="279" y="202"/>
                  </a:cubicBezTo>
                  <a:lnTo>
                    <a:pt x="520" y="11"/>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userDrawn="1"/>
          </p:nvSpPr>
          <p:spPr bwMode="auto">
            <a:xfrm>
              <a:off x="10136188" y="2714625"/>
              <a:ext cx="717550" cy="366713"/>
            </a:xfrm>
            <a:custGeom>
              <a:avLst/>
              <a:gdLst>
                <a:gd name="T0" fmla="*/ 445 w 452"/>
                <a:gd name="T1" fmla="*/ 7 h 231"/>
                <a:gd name="T2" fmla="*/ 452 w 452"/>
                <a:gd name="T3" fmla="*/ 60 h 231"/>
                <a:gd name="T4" fmla="*/ 221 w 452"/>
                <a:gd name="T5" fmla="*/ 231 h 231"/>
                <a:gd name="T6" fmla="*/ 8 w 452"/>
                <a:gd name="T7" fmla="*/ 142 h 231"/>
                <a:gd name="T8" fmla="*/ 0 w 452"/>
                <a:gd name="T9" fmla="*/ 81 h 231"/>
                <a:gd name="T10" fmla="*/ 219 w 452"/>
                <a:gd name="T11" fmla="*/ 167 h 231"/>
                <a:gd name="T12" fmla="*/ 444 w 452"/>
                <a:gd name="T13" fmla="*/ 0 h 231"/>
                <a:gd name="T14" fmla="*/ 445 w 452"/>
                <a:gd name="T15" fmla="*/ 7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231">
                  <a:moveTo>
                    <a:pt x="445" y="7"/>
                  </a:moveTo>
                  <a:lnTo>
                    <a:pt x="452" y="60"/>
                  </a:lnTo>
                  <a:lnTo>
                    <a:pt x="221" y="231"/>
                  </a:lnTo>
                  <a:lnTo>
                    <a:pt x="8" y="142"/>
                  </a:lnTo>
                  <a:lnTo>
                    <a:pt x="0" y="81"/>
                  </a:lnTo>
                  <a:lnTo>
                    <a:pt x="219" y="167"/>
                  </a:lnTo>
                  <a:lnTo>
                    <a:pt x="444" y="0"/>
                  </a:lnTo>
                  <a:lnTo>
                    <a:pt x="445" y="7"/>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userDrawn="1"/>
          </p:nvSpPr>
          <p:spPr bwMode="auto">
            <a:xfrm>
              <a:off x="10094913" y="2557463"/>
              <a:ext cx="765175" cy="407988"/>
            </a:xfrm>
            <a:custGeom>
              <a:avLst/>
              <a:gdLst>
                <a:gd name="T0" fmla="*/ 482 w 482"/>
                <a:gd name="T1" fmla="*/ 81 h 257"/>
                <a:gd name="T2" fmla="*/ 239 w 482"/>
                <a:gd name="T3" fmla="*/ 257 h 257"/>
                <a:gd name="T4" fmla="*/ 0 w 482"/>
                <a:gd name="T5" fmla="*/ 167 h 257"/>
                <a:gd name="T6" fmla="*/ 7 w 482"/>
                <a:gd name="T7" fmla="*/ 163 h 257"/>
                <a:gd name="T8" fmla="*/ 237 w 482"/>
                <a:gd name="T9" fmla="*/ 11 h 257"/>
                <a:gd name="T10" fmla="*/ 268 w 482"/>
                <a:gd name="T11" fmla="*/ 3 h 257"/>
                <a:gd name="T12" fmla="*/ 482 w 482"/>
                <a:gd name="T13" fmla="*/ 81 h 257"/>
              </a:gdLst>
              <a:ahLst/>
              <a:cxnLst>
                <a:cxn ang="0">
                  <a:pos x="T0" y="T1"/>
                </a:cxn>
                <a:cxn ang="0">
                  <a:pos x="T2" y="T3"/>
                </a:cxn>
                <a:cxn ang="0">
                  <a:pos x="T4" y="T5"/>
                </a:cxn>
                <a:cxn ang="0">
                  <a:pos x="T6" y="T7"/>
                </a:cxn>
                <a:cxn ang="0">
                  <a:pos x="T8" y="T9"/>
                </a:cxn>
                <a:cxn ang="0">
                  <a:pos x="T10" y="T11"/>
                </a:cxn>
                <a:cxn ang="0">
                  <a:pos x="T12" y="T13"/>
                </a:cxn>
              </a:cxnLst>
              <a:rect l="0" t="0" r="r" b="b"/>
              <a:pathLst>
                <a:path w="482" h="257">
                  <a:moveTo>
                    <a:pt x="482" y="81"/>
                  </a:moveTo>
                  <a:cubicBezTo>
                    <a:pt x="239" y="257"/>
                    <a:pt x="239" y="257"/>
                    <a:pt x="239" y="257"/>
                  </a:cubicBezTo>
                  <a:cubicBezTo>
                    <a:pt x="0" y="167"/>
                    <a:pt x="0" y="167"/>
                    <a:pt x="0" y="167"/>
                  </a:cubicBezTo>
                  <a:cubicBezTo>
                    <a:pt x="7" y="163"/>
                    <a:pt x="7" y="163"/>
                    <a:pt x="7" y="163"/>
                  </a:cubicBezTo>
                  <a:cubicBezTo>
                    <a:pt x="237" y="11"/>
                    <a:pt x="237" y="11"/>
                    <a:pt x="237" y="11"/>
                  </a:cubicBezTo>
                  <a:cubicBezTo>
                    <a:pt x="237" y="11"/>
                    <a:pt x="253" y="0"/>
                    <a:pt x="268" y="3"/>
                  </a:cubicBezTo>
                  <a:cubicBezTo>
                    <a:pt x="283" y="7"/>
                    <a:pt x="482" y="81"/>
                    <a:pt x="482" y="81"/>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9"/>
            <p:cNvSpPr>
              <a:spLocks/>
            </p:cNvSpPr>
            <p:nvPr userDrawn="1"/>
          </p:nvSpPr>
          <p:spPr bwMode="auto">
            <a:xfrm>
              <a:off x="10474326" y="2686050"/>
              <a:ext cx="388938" cy="314325"/>
            </a:xfrm>
            <a:custGeom>
              <a:avLst/>
              <a:gdLst>
                <a:gd name="T0" fmla="*/ 0 w 245"/>
                <a:gd name="T1" fmla="*/ 176 h 198"/>
                <a:gd name="T2" fmla="*/ 243 w 245"/>
                <a:gd name="T3" fmla="*/ 0 h 198"/>
                <a:gd name="T4" fmla="*/ 245 w 245"/>
                <a:gd name="T5" fmla="*/ 20 h 198"/>
                <a:gd name="T6" fmla="*/ 3 w 245"/>
                <a:gd name="T7" fmla="*/ 198 h 198"/>
                <a:gd name="T8" fmla="*/ 0 w 245"/>
                <a:gd name="T9" fmla="*/ 176 h 198"/>
              </a:gdLst>
              <a:ahLst/>
              <a:cxnLst>
                <a:cxn ang="0">
                  <a:pos x="T0" y="T1"/>
                </a:cxn>
                <a:cxn ang="0">
                  <a:pos x="T2" y="T3"/>
                </a:cxn>
                <a:cxn ang="0">
                  <a:pos x="T4" y="T5"/>
                </a:cxn>
                <a:cxn ang="0">
                  <a:pos x="T6" y="T7"/>
                </a:cxn>
                <a:cxn ang="0">
                  <a:pos x="T8" y="T9"/>
                </a:cxn>
              </a:cxnLst>
              <a:rect l="0" t="0" r="r" b="b"/>
              <a:pathLst>
                <a:path w="245" h="198">
                  <a:moveTo>
                    <a:pt x="0" y="176"/>
                  </a:moveTo>
                  <a:lnTo>
                    <a:pt x="243" y="0"/>
                  </a:lnTo>
                  <a:lnTo>
                    <a:pt x="245" y="20"/>
                  </a:lnTo>
                  <a:lnTo>
                    <a:pt x="3" y="198"/>
                  </a:lnTo>
                  <a:lnTo>
                    <a:pt x="0" y="176"/>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p:cNvSpPr>
            <p:nvPr userDrawn="1"/>
          </p:nvSpPr>
          <p:spPr bwMode="auto">
            <a:xfrm>
              <a:off x="10490201" y="2817813"/>
              <a:ext cx="387350" cy="319088"/>
            </a:xfrm>
            <a:custGeom>
              <a:avLst/>
              <a:gdLst>
                <a:gd name="T0" fmla="*/ 242 w 244"/>
                <a:gd name="T1" fmla="*/ 0 h 201"/>
                <a:gd name="T2" fmla="*/ 244 w 244"/>
                <a:gd name="T3" fmla="*/ 19 h 201"/>
                <a:gd name="T4" fmla="*/ 2 w 244"/>
                <a:gd name="T5" fmla="*/ 201 h 201"/>
                <a:gd name="T6" fmla="*/ 0 w 244"/>
                <a:gd name="T7" fmla="*/ 181 h 201"/>
                <a:gd name="T8" fmla="*/ 242 w 244"/>
                <a:gd name="T9" fmla="*/ 0 h 201"/>
              </a:gdLst>
              <a:ahLst/>
              <a:cxnLst>
                <a:cxn ang="0">
                  <a:pos x="T0" y="T1"/>
                </a:cxn>
                <a:cxn ang="0">
                  <a:pos x="T2" y="T3"/>
                </a:cxn>
                <a:cxn ang="0">
                  <a:pos x="T4" y="T5"/>
                </a:cxn>
                <a:cxn ang="0">
                  <a:pos x="T6" y="T7"/>
                </a:cxn>
                <a:cxn ang="0">
                  <a:pos x="T8" y="T9"/>
                </a:cxn>
              </a:cxnLst>
              <a:rect l="0" t="0" r="r" b="b"/>
              <a:pathLst>
                <a:path w="244" h="201">
                  <a:moveTo>
                    <a:pt x="242" y="0"/>
                  </a:moveTo>
                  <a:lnTo>
                    <a:pt x="244" y="19"/>
                  </a:lnTo>
                  <a:lnTo>
                    <a:pt x="2" y="201"/>
                  </a:lnTo>
                  <a:lnTo>
                    <a:pt x="0" y="181"/>
                  </a:lnTo>
                  <a:lnTo>
                    <a:pt x="242"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a:spLocks/>
            </p:cNvSpPr>
            <p:nvPr userDrawn="1"/>
          </p:nvSpPr>
          <p:spPr bwMode="auto">
            <a:xfrm>
              <a:off x="10067926" y="2806700"/>
              <a:ext cx="425450" cy="330200"/>
            </a:xfrm>
            <a:custGeom>
              <a:avLst/>
              <a:gdLst>
                <a:gd name="T0" fmla="*/ 259 w 268"/>
                <a:gd name="T1" fmla="*/ 122 h 208"/>
                <a:gd name="T2" fmla="*/ 47 w 268"/>
                <a:gd name="T3" fmla="*/ 27 h 208"/>
                <a:gd name="T4" fmla="*/ 17 w 268"/>
                <a:gd name="T5" fmla="*/ 38 h 208"/>
                <a:gd name="T6" fmla="*/ 51 w 268"/>
                <a:gd name="T7" fmla="*/ 98 h 208"/>
                <a:gd name="T8" fmla="*/ 266 w 268"/>
                <a:gd name="T9" fmla="*/ 188 h 208"/>
                <a:gd name="T10" fmla="*/ 268 w 268"/>
                <a:gd name="T11" fmla="*/ 208 h 208"/>
                <a:gd name="T12" fmla="*/ 47 w 268"/>
                <a:gd name="T13" fmla="*/ 112 h 208"/>
                <a:gd name="T14" fmla="*/ 3 w 268"/>
                <a:gd name="T15" fmla="*/ 52 h 208"/>
                <a:gd name="T16" fmla="*/ 40 w 268"/>
                <a:gd name="T17" fmla="*/ 7 h 208"/>
                <a:gd name="T18" fmla="*/ 256 w 268"/>
                <a:gd name="T19" fmla="*/ 100 h 208"/>
                <a:gd name="T20" fmla="*/ 259 w 268"/>
                <a:gd name="T21" fmla="*/ 12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08">
                  <a:moveTo>
                    <a:pt x="259" y="122"/>
                  </a:moveTo>
                  <a:cubicBezTo>
                    <a:pt x="47" y="27"/>
                    <a:pt x="47" y="27"/>
                    <a:pt x="47" y="27"/>
                  </a:cubicBezTo>
                  <a:cubicBezTo>
                    <a:pt x="47" y="27"/>
                    <a:pt x="23" y="15"/>
                    <a:pt x="17" y="38"/>
                  </a:cubicBezTo>
                  <a:cubicBezTo>
                    <a:pt x="11" y="61"/>
                    <a:pt x="33" y="89"/>
                    <a:pt x="51" y="98"/>
                  </a:cubicBezTo>
                  <a:cubicBezTo>
                    <a:pt x="266" y="188"/>
                    <a:pt x="266" y="188"/>
                    <a:pt x="266" y="188"/>
                  </a:cubicBezTo>
                  <a:cubicBezTo>
                    <a:pt x="268" y="208"/>
                    <a:pt x="268" y="208"/>
                    <a:pt x="268" y="208"/>
                  </a:cubicBezTo>
                  <a:cubicBezTo>
                    <a:pt x="47" y="112"/>
                    <a:pt x="47" y="112"/>
                    <a:pt x="47" y="112"/>
                  </a:cubicBezTo>
                  <a:cubicBezTo>
                    <a:pt x="47" y="112"/>
                    <a:pt x="5" y="88"/>
                    <a:pt x="3" y="52"/>
                  </a:cubicBezTo>
                  <a:cubicBezTo>
                    <a:pt x="0" y="16"/>
                    <a:pt x="22" y="0"/>
                    <a:pt x="40" y="7"/>
                  </a:cubicBezTo>
                  <a:cubicBezTo>
                    <a:pt x="256" y="100"/>
                    <a:pt x="256" y="100"/>
                    <a:pt x="256" y="100"/>
                  </a:cubicBezTo>
                  <a:lnTo>
                    <a:pt x="259" y="122"/>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userDrawn="1"/>
          </p:nvSpPr>
          <p:spPr bwMode="auto">
            <a:xfrm>
              <a:off x="10104438" y="2557463"/>
              <a:ext cx="755650" cy="260350"/>
            </a:xfrm>
            <a:custGeom>
              <a:avLst/>
              <a:gdLst>
                <a:gd name="T0" fmla="*/ 476 w 476"/>
                <a:gd name="T1" fmla="*/ 81 h 164"/>
                <a:gd name="T2" fmla="*/ 0 w 476"/>
                <a:gd name="T3" fmla="*/ 164 h 164"/>
                <a:gd name="T4" fmla="*/ 1 w 476"/>
                <a:gd name="T5" fmla="*/ 163 h 164"/>
                <a:gd name="T6" fmla="*/ 231 w 476"/>
                <a:gd name="T7" fmla="*/ 11 h 164"/>
                <a:gd name="T8" fmla="*/ 262 w 476"/>
                <a:gd name="T9" fmla="*/ 3 h 164"/>
                <a:gd name="T10" fmla="*/ 476 w 476"/>
                <a:gd name="T11" fmla="*/ 81 h 164"/>
              </a:gdLst>
              <a:ahLst/>
              <a:cxnLst>
                <a:cxn ang="0">
                  <a:pos x="T0" y="T1"/>
                </a:cxn>
                <a:cxn ang="0">
                  <a:pos x="T2" y="T3"/>
                </a:cxn>
                <a:cxn ang="0">
                  <a:pos x="T4" y="T5"/>
                </a:cxn>
                <a:cxn ang="0">
                  <a:pos x="T6" y="T7"/>
                </a:cxn>
                <a:cxn ang="0">
                  <a:pos x="T8" y="T9"/>
                </a:cxn>
                <a:cxn ang="0">
                  <a:pos x="T10" y="T11"/>
                </a:cxn>
              </a:cxnLst>
              <a:rect l="0" t="0" r="r" b="b"/>
              <a:pathLst>
                <a:path w="476" h="164">
                  <a:moveTo>
                    <a:pt x="476" y="81"/>
                  </a:moveTo>
                  <a:cubicBezTo>
                    <a:pt x="0" y="164"/>
                    <a:pt x="0" y="164"/>
                    <a:pt x="0" y="164"/>
                  </a:cubicBezTo>
                  <a:cubicBezTo>
                    <a:pt x="1" y="163"/>
                    <a:pt x="1" y="163"/>
                    <a:pt x="1" y="163"/>
                  </a:cubicBezTo>
                  <a:cubicBezTo>
                    <a:pt x="231" y="11"/>
                    <a:pt x="231" y="11"/>
                    <a:pt x="231" y="11"/>
                  </a:cubicBezTo>
                  <a:cubicBezTo>
                    <a:pt x="231" y="11"/>
                    <a:pt x="247" y="0"/>
                    <a:pt x="262" y="3"/>
                  </a:cubicBezTo>
                  <a:cubicBezTo>
                    <a:pt x="277" y="7"/>
                    <a:pt x="476" y="81"/>
                    <a:pt x="476" y="81"/>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56876" y="407988"/>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53751" y="1588"/>
              <a:ext cx="1238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15"/>
            <p:cNvSpPr>
              <a:spLocks/>
            </p:cNvSpPr>
            <p:nvPr userDrawn="1"/>
          </p:nvSpPr>
          <p:spPr bwMode="auto">
            <a:xfrm>
              <a:off x="10601326" y="2830513"/>
              <a:ext cx="136525" cy="188913"/>
            </a:xfrm>
            <a:custGeom>
              <a:avLst/>
              <a:gdLst>
                <a:gd name="T0" fmla="*/ 56 w 86"/>
                <a:gd name="T1" fmla="*/ 119 h 119"/>
                <a:gd name="T2" fmla="*/ 14 w 86"/>
                <a:gd name="T3" fmla="*/ 73 h 119"/>
                <a:gd name="T4" fmla="*/ 43 w 86"/>
                <a:gd name="T5" fmla="*/ 72 h 119"/>
                <a:gd name="T6" fmla="*/ 27 w 86"/>
                <a:gd name="T7" fmla="*/ 21 h 119"/>
                <a:gd name="T8" fmla="*/ 21 w 86"/>
                <a:gd name="T9" fmla="*/ 3 h 119"/>
                <a:gd name="T10" fmla="*/ 80 w 86"/>
                <a:gd name="T11" fmla="*/ 35 h 119"/>
                <a:gd name="T12" fmla="*/ 86 w 86"/>
                <a:gd name="T13" fmla="*/ 84 h 119"/>
                <a:gd name="T14" fmla="*/ 56 w 86"/>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19">
                  <a:moveTo>
                    <a:pt x="56" y="119"/>
                  </a:moveTo>
                  <a:cubicBezTo>
                    <a:pt x="56" y="119"/>
                    <a:pt x="39" y="79"/>
                    <a:pt x="14" y="73"/>
                  </a:cubicBezTo>
                  <a:cubicBezTo>
                    <a:pt x="14" y="73"/>
                    <a:pt x="27" y="62"/>
                    <a:pt x="43" y="72"/>
                  </a:cubicBezTo>
                  <a:cubicBezTo>
                    <a:pt x="43" y="72"/>
                    <a:pt x="53" y="33"/>
                    <a:pt x="27" y="21"/>
                  </a:cubicBezTo>
                  <a:cubicBezTo>
                    <a:pt x="0" y="8"/>
                    <a:pt x="6" y="1"/>
                    <a:pt x="21" y="3"/>
                  </a:cubicBezTo>
                  <a:cubicBezTo>
                    <a:pt x="36" y="4"/>
                    <a:pt x="76" y="0"/>
                    <a:pt x="80" y="35"/>
                  </a:cubicBezTo>
                  <a:cubicBezTo>
                    <a:pt x="84" y="69"/>
                    <a:pt x="86" y="84"/>
                    <a:pt x="86" y="84"/>
                  </a:cubicBezTo>
                  <a:lnTo>
                    <a:pt x="56" y="119"/>
                  </a:ln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userDrawn="1"/>
          </p:nvSpPr>
          <p:spPr bwMode="auto">
            <a:xfrm>
              <a:off x="11356976" y="2813050"/>
              <a:ext cx="317500" cy="404813"/>
            </a:xfrm>
            <a:custGeom>
              <a:avLst/>
              <a:gdLst>
                <a:gd name="T0" fmla="*/ 30 w 200"/>
                <a:gd name="T1" fmla="*/ 40 h 255"/>
                <a:gd name="T2" fmla="*/ 4 w 200"/>
                <a:gd name="T3" fmla="*/ 87 h 255"/>
                <a:gd name="T4" fmla="*/ 18 w 200"/>
                <a:gd name="T5" fmla="*/ 102 h 255"/>
                <a:gd name="T6" fmla="*/ 19 w 200"/>
                <a:gd name="T7" fmla="*/ 157 h 255"/>
                <a:gd name="T8" fmla="*/ 105 w 200"/>
                <a:gd name="T9" fmla="*/ 207 h 255"/>
                <a:gd name="T10" fmla="*/ 96 w 200"/>
                <a:gd name="T11" fmla="*/ 248 h 255"/>
                <a:gd name="T12" fmla="*/ 185 w 200"/>
                <a:gd name="T13" fmla="*/ 255 h 255"/>
                <a:gd name="T14" fmla="*/ 183 w 200"/>
                <a:gd name="T15" fmla="*/ 146 h 255"/>
                <a:gd name="T16" fmla="*/ 135 w 200"/>
                <a:gd name="T17" fmla="*/ 1 h 255"/>
                <a:gd name="T18" fmla="*/ 30 w 200"/>
                <a:gd name="T19" fmla="*/ 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55">
                  <a:moveTo>
                    <a:pt x="30" y="40"/>
                  </a:moveTo>
                  <a:cubicBezTo>
                    <a:pt x="30" y="40"/>
                    <a:pt x="17" y="79"/>
                    <a:pt x="4" y="87"/>
                  </a:cubicBezTo>
                  <a:cubicBezTo>
                    <a:pt x="4" y="87"/>
                    <a:pt x="3" y="101"/>
                    <a:pt x="18" y="102"/>
                  </a:cubicBezTo>
                  <a:cubicBezTo>
                    <a:pt x="18" y="102"/>
                    <a:pt x="0" y="144"/>
                    <a:pt x="19" y="157"/>
                  </a:cubicBezTo>
                  <a:cubicBezTo>
                    <a:pt x="37" y="170"/>
                    <a:pt x="96" y="182"/>
                    <a:pt x="105" y="207"/>
                  </a:cubicBezTo>
                  <a:cubicBezTo>
                    <a:pt x="113" y="232"/>
                    <a:pt x="96" y="248"/>
                    <a:pt x="96" y="248"/>
                  </a:cubicBezTo>
                  <a:cubicBezTo>
                    <a:pt x="185" y="255"/>
                    <a:pt x="185" y="255"/>
                    <a:pt x="185" y="255"/>
                  </a:cubicBezTo>
                  <a:cubicBezTo>
                    <a:pt x="185" y="255"/>
                    <a:pt x="200" y="221"/>
                    <a:pt x="183" y="146"/>
                  </a:cubicBezTo>
                  <a:cubicBezTo>
                    <a:pt x="165" y="71"/>
                    <a:pt x="142" y="3"/>
                    <a:pt x="135" y="1"/>
                  </a:cubicBezTo>
                  <a:cubicBezTo>
                    <a:pt x="129" y="0"/>
                    <a:pt x="30" y="40"/>
                    <a:pt x="30" y="40"/>
                  </a:cubicBez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userDrawn="1"/>
          </p:nvSpPr>
          <p:spPr bwMode="auto">
            <a:xfrm>
              <a:off x="11236326" y="2517775"/>
              <a:ext cx="671513" cy="587375"/>
            </a:xfrm>
            <a:custGeom>
              <a:avLst/>
              <a:gdLst>
                <a:gd name="T0" fmla="*/ 218 w 423"/>
                <a:gd name="T1" fmla="*/ 28 h 370"/>
                <a:gd name="T2" fmla="*/ 97 w 423"/>
                <a:gd name="T3" fmla="*/ 57 h 370"/>
                <a:gd name="T4" fmla="*/ 68 w 423"/>
                <a:gd name="T5" fmla="*/ 159 h 370"/>
                <a:gd name="T6" fmla="*/ 19 w 423"/>
                <a:gd name="T7" fmla="*/ 191 h 370"/>
                <a:gd name="T8" fmla="*/ 128 w 423"/>
                <a:gd name="T9" fmla="*/ 241 h 370"/>
                <a:gd name="T10" fmla="*/ 196 w 423"/>
                <a:gd name="T11" fmla="*/ 242 h 370"/>
                <a:gd name="T12" fmla="*/ 224 w 423"/>
                <a:gd name="T13" fmla="*/ 294 h 370"/>
                <a:gd name="T14" fmla="*/ 280 w 423"/>
                <a:gd name="T15" fmla="*/ 368 h 370"/>
                <a:gd name="T16" fmla="*/ 371 w 423"/>
                <a:gd name="T17" fmla="*/ 334 h 370"/>
                <a:gd name="T18" fmla="*/ 396 w 423"/>
                <a:gd name="T19" fmla="*/ 267 h 370"/>
                <a:gd name="T20" fmla="*/ 358 w 423"/>
                <a:gd name="T21" fmla="*/ 192 h 370"/>
                <a:gd name="T22" fmla="*/ 297 w 423"/>
                <a:gd name="T23" fmla="*/ 129 h 370"/>
                <a:gd name="T24" fmla="*/ 277 w 423"/>
                <a:gd name="T25" fmla="*/ 62 h 370"/>
                <a:gd name="T26" fmla="*/ 218 w 423"/>
                <a:gd name="T27"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370">
                  <a:moveTo>
                    <a:pt x="218" y="28"/>
                  </a:moveTo>
                  <a:cubicBezTo>
                    <a:pt x="218" y="28"/>
                    <a:pt x="108" y="0"/>
                    <a:pt x="97" y="57"/>
                  </a:cubicBezTo>
                  <a:cubicBezTo>
                    <a:pt x="87" y="114"/>
                    <a:pt x="94" y="158"/>
                    <a:pt x="68" y="159"/>
                  </a:cubicBezTo>
                  <a:cubicBezTo>
                    <a:pt x="41" y="160"/>
                    <a:pt x="0" y="157"/>
                    <a:pt x="19" y="191"/>
                  </a:cubicBezTo>
                  <a:cubicBezTo>
                    <a:pt x="38" y="226"/>
                    <a:pt x="105" y="253"/>
                    <a:pt x="128" y="241"/>
                  </a:cubicBezTo>
                  <a:cubicBezTo>
                    <a:pt x="151" y="229"/>
                    <a:pt x="187" y="227"/>
                    <a:pt x="196" y="242"/>
                  </a:cubicBezTo>
                  <a:cubicBezTo>
                    <a:pt x="205" y="258"/>
                    <a:pt x="209" y="296"/>
                    <a:pt x="224" y="294"/>
                  </a:cubicBezTo>
                  <a:cubicBezTo>
                    <a:pt x="238" y="292"/>
                    <a:pt x="248" y="365"/>
                    <a:pt x="280" y="368"/>
                  </a:cubicBezTo>
                  <a:cubicBezTo>
                    <a:pt x="312" y="370"/>
                    <a:pt x="331" y="325"/>
                    <a:pt x="371" y="334"/>
                  </a:cubicBezTo>
                  <a:cubicBezTo>
                    <a:pt x="411" y="343"/>
                    <a:pt x="423" y="285"/>
                    <a:pt x="396" y="267"/>
                  </a:cubicBezTo>
                  <a:cubicBezTo>
                    <a:pt x="369" y="249"/>
                    <a:pt x="340" y="204"/>
                    <a:pt x="358" y="192"/>
                  </a:cubicBezTo>
                  <a:cubicBezTo>
                    <a:pt x="376" y="179"/>
                    <a:pt x="347" y="127"/>
                    <a:pt x="297" y="129"/>
                  </a:cubicBezTo>
                  <a:cubicBezTo>
                    <a:pt x="247" y="132"/>
                    <a:pt x="264" y="74"/>
                    <a:pt x="277" y="62"/>
                  </a:cubicBezTo>
                  <a:cubicBezTo>
                    <a:pt x="290" y="50"/>
                    <a:pt x="233" y="31"/>
                    <a:pt x="218" y="28"/>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p:cNvSpPr>
            <p:nvPr userDrawn="1"/>
          </p:nvSpPr>
          <p:spPr bwMode="auto">
            <a:xfrm>
              <a:off x="10690226" y="2963863"/>
              <a:ext cx="1489075" cy="1023938"/>
            </a:xfrm>
            <a:custGeom>
              <a:avLst/>
              <a:gdLst>
                <a:gd name="T0" fmla="*/ 516 w 938"/>
                <a:gd name="T1" fmla="*/ 153 h 645"/>
                <a:gd name="T2" fmla="*/ 351 w 938"/>
                <a:gd name="T3" fmla="*/ 241 h 645"/>
                <a:gd name="T4" fmla="*/ 132 w 938"/>
                <a:gd name="T5" fmla="*/ 161 h 645"/>
                <a:gd name="T6" fmla="*/ 30 w 938"/>
                <a:gd name="T7" fmla="*/ 0 h 645"/>
                <a:gd name="T8" fmla="*/ 0 w 938"/>
                <a:gd name="T9" fmla="*/ 35 h 645"/>
                <a:gd name="T10" fmla="*/ 117 w 938"/>
                <a:gd name="T11" fmla="*/ 263 h 645"/>
                <a:gd name="T12" fmla="*/ 376 w 938"/>
                <a:gd name="T13" fmla="*/ 319 h 645"/>
                <a:gd name="T14" fmla="*/ 418 w 938"/>
                <a:gd name="T15" fmla="*/ 568 h 645"/>
                <a:gd name="T16" fmla="*/ 481 w 938"/>
                <a:gd name="T17" fmla="*/ 645 h 645"/>
                <a:gd name="T18" fmla="*/ 602 w 938"/>
                <a:gd name="T19" fmla="*/ 585 h 645"/>
                <a:gd name="T20" fmla="*/ 599 w 938"/>
                <a:gd name="T21" fmla="*/ 461 h 645"/>
                <a:gd name="T22" fmla="*/ 705 w 938"/>
                <a:gd name="T23" fmla="*/ 338 h 645"/>
                <a:gd name="T24" fmla="*/ 938 w 938"/>
                <a:gd name="T25" fmla="*/ 353 h 645"/>
                <a:gd name="T26" fmla="*/ 937 w 938"/>
                <a:gd name="T27" fmla="*/ 294 h 645"/>
                <a:gd name="T28" fmla="*/ 749 w 938"/>
                <a:gd name="T29" fmla="*/ 272 h 645"/>
                <a:gd name="T30" fmla="*/ 605 w 938"/>
                <a:gd name="T31" fmla="*/ 160 h 645"/>
                <a:gd name="T32" fmla="*/ 516 w 938"/>
                <a:gd name="T33" fmla="*/ 153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8" h="645">
                  <a:moveTo>
                    <a:pt x="516" y="153"/>
                  </a:moveTo>
                  <a:cubicBezTo>
                    <a:pt x="516" y="153"/>
                    <a:pt x="469" y="150"/>
                    <a:pt x="351" y="241"/>
                  </a:cubicBezTo>
                  <a:cubicBezTo>
                    <a:pt x="304" y="277"/>
                    <a:pt x="164" y="208"/>
                    <a:pt x="132" y="161"/>
                  </a:cubicBezTo>
                  <a:cubicBezTo>
                    <a:pt x="100" y="114"/>
                    <a:pt x="30" y="0"/>
                    <a:pt x="30" y="0"/>
                  </a:cubicBezTo>
                  <a:cubicBezTo>
                    <a:pt x="0" y="35"/>
                    <a:pt x="0" y="35"/>
                    <a:pt x="0" y="35"/>
                  </a:cubicBezTo>
                  <a:cubicBezTo>
                    <a:pt x="0" y="35"/>
                    <a:pt x="63" y="217"/>
                    <a:pt x="117" y="263"/>
                  </a:cubicBezTo>
                  <a:cubicBezTo>
                    <a:pt x="171" y="309"/>
                    <a:pt x="222" y="339"/>
                    <a:pt x="376" y="319"/>
                  </a:cubicBezTo>
                  <a:cubicBezTo>
                    <a:pt x="376" y="319"/>
                    <a:pt x="457" y="380"/>
                    <a:pt x="418" y="568"/>
                  </a:cubicBezTo>
                  <a:cubicBezTo>
                    <a:pt x="481" y="645"/>
                    <a:pt x="481" y="645"/>
                    <a:pt x="481" y="645"/>
                  </a:cubicBezTo>
                  <a:cubicBezTo>
                    <a:pt x="602" y="585"/>
                    <a:pt x="602" y="585"/>
                    <a:pt x="602" y="585"/>
                  </a:cubicBezTo>
                  <a:cubicBezTo>
                    <a:pt x="602" y="585"/>
                    <a:pt x="578" y="497"/>
                    <a:pt x="599" y="461"/>
                  </a:cubicBezTo>
                  <a:cubicBezTo>
                    <a:pt x="620" y="424"/>
                    <a:pt x="649" y="328"/>
                    <a:pt x="705" y="338"/>
                  </a:cubicBezTo>
                  <a:cubicBezTo>
                    <a:pt x="761" y="348"/>
                    <a:pt x="905" y="367"/>
                    <a:pt x="938" y="353"/>
                  </a:cubicBezTo>
                  <a:cubicBezTo>
                    <a:pt x="937" y="294"/>
                    <a:pt x="937" y="294"/>
                    <a:pt x="937" y="294"/>
                  </a:cubicBezTo>
                  <a:cubicBezTo>
                    <a:pt x="937" y="294"/>
                    <a:pt x="792" y="316"/>
                    <a:pt x="749" y="272"/>
                  </a:cubicBezTo>
                  <a:cubicBezTo>
                    <a:pt x="706" y="228"/>
                    <a:pt x="657" y="167"/>
                    <a:pt x="605" y="160"/>
                  </a:cubicBezTo>
                  <a:cubicBezTo>
                    <a:pt x="553" y="153"/>
                    <a:pt x="516" y="153"/>
                    <a:pt x="516" y="153"/>
                  </a:cubicBezTo>
                  <a:close/>
                </a:path>
              </a:pathLst>
            </a:custGeom>
            <a:solidFill>
              <a:srgbClr val="D5F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p:cNvSpPr>
            <p:nvPr userDrawn="1"/>
          </p:nvSpPr>
          <p:spPr bwMode="auto">
            <a:xfrm>
              <a:off x="11036301" y="3865563"/>
              <a:ext cx="649288" cy="1585913"/>
            </a:xfrm>
            <a:custGeom>
              <a:avLst/>
              <a:gdLst>
                <a:gd name="T0" fmla="*/ 200 w 409"/>
                <a:gd name="T1" fmla="*/ 0 h 999"/>
                <a:gd name="T2" fmla="*/ 49 w 409"/>
                <a:gd name="T3" fmla="*/ 380 h 999"/>
                <a:gd name="T4" fmla="*/ 18 w 409"/>
                <a:gd name="T5" fmla="*/ 595 h 999"/>
                <a:gd name="T6" fmla="*/ 118 w 409"/>
                <a:gd name="T7" fmla="*/ 914 h 999"/>
                <a:gd name="T8" fmla="*/ 43 w 409"/>
                <a:gd name="T9" fmla="*/ 981 h 999"/>
                <a:gd name="T10" fmla="*/ 146 w 409"/>
                <a:gd name="T11" fmla="*/ 945 h 999"/>
                <a:gd name="T12" fmla="*/ 111 w 409"/>
                <a:gd name="T13" fmla="*/ 545 h 999"/>
                <a:gd name="T14" fmla="*/ 227 w 409"/>
                <a:gd name="T15" fmla="*/ 325 h 999"/>
                <a:gd name="T16" fmla="*/ 231 w 409"/>
                <a:gd name="T17" fmla="*/ 532 h 999"/>
                <a:gd name="T18" fmla="*/ 336 w 409"/>
                <a:gd name="T19" fmla="*/ 927 h 999"/>
                <a:gd name="T20" fmla="*/ 278 w 409"/>
                <a:gd name="T21" fmla="*/ 980 h 999"/>
                <a:gd name="T22" fmla="*/ 374 w 409"/>
                <a:gd name="T23" fmla="*/ 940 h 999"/>
                <a:gd name="T24" fmla="*/ 338 w 409"/>
                <a:gd name="T25" fmla="*/ 509 h 999"/>
                <a:gd name="T26" fmla="*/ 370 w 409"/>
                <a:gd name="T27" fmla="*/ 284 h 999"/>
                <a:gd name="T28" fmla="*/ 384 w 409"/>
                <a:gd name="T29" fmla="*/ 17 h 999"/>
                <a:gd name="T30" fmla="*/ 200 w 409"/>
                <a:gd name="T31"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9" h="999">
                  <a:moveTo>
                    <a:pt x="200" y="0"/>
                  </a:moveTo>
                  <a:cubicBezTo>
                    <a:pt x="200" y="0"/>
                    <a:pt x="81" y="255"/>
                    <a:pt x="49" y="380"/>
                  </a:cubicBezTo>
                  <a:cubicBezTo>
                    <a:pt x="17" y="505"/>
                    <a:pt x="0" y="554"/>
                    <a:pt x="18" y="595"/>
                  </a:cubicBezTo>
                  <a:cubicBezTo>
                    <a:pt x="36" y="636"/>
                    <a:pt x="118" y="914"/>
                    <a:pt x="118" y="914"/>
                  </a:cubicBezTo>
                  <a:cubicBezTo>
                    <a:pt x="118" y="914"/>
                    <a:pt x="40" y="964"/>
                    <a:pt x="43" y="981"/>
                  </a:cubicBezTo>
                  <a:cubicBezTo>
                    <a:pt x="47" y="999"/>
                    <a:pt x="146" y="945"/>
                    <a:pt x="146" y="945"/>
                  </a:cubicBezTo>
                  <a:cubicBezTo>
                    <a:pt x="146" y="945"/>
                    <a:pt x="147" y="603"/>
                    <a:pt x="111" y="545"/>
                  </a:cubicBezTo>
                  <a:cubicBezTo>
                    <a:pt x="111" y="545"/>
                    <a:pt x="211" y="397"/>
                    <a:pt x="227" y="325"/>
                  </a:cubicBezTo>
                  <a:cubicBezTo>
                    <a:pt x="227" y="325"/>
                    <a:pt x="198" y="415"/>
                    <a:pt x="231" y="532"/>
                  </a:cubicBezTo>
                  <a:cubicBezTo>
                    <a:pt x="265" y="649"/>
                    <a:pt x="336" y="927"/>
                    <a:pt x="336" y="927"/>
                  </a:cubicBezTo>
                  <a:cubicBezTo>
                    <a:pt x="278" y="980"/>
                    <a:pt x="278" y="980"/>
                    <a:pt x="278" y="980"/>
                  </a:cubicBezTo>
                  <a:cubicBezTo>
                    <a:pt x="278" y="980"/>
                    <a:pt x="361" y="975"/>
                    <a:pt x="374" y="940"/>
                  </a:cubicBezTo>
                  <a:cubicBezTo>
                    <a:pt x="387" y="905"/>
                    <a:pt x="385" y="584"/>
                    <a:pt x="338" y="509"/>
                  </a:cubicBezTo>
                  <a:cubicBezTo>
                    <a:pt x="338" y="509"/>
                    <a:pt x="346" y="346"/>
                    <a:pt x="370" y="284"/>
                  </a:cubicBezTo>
                  <a:cubicBezTo>
                    <a:pt x="395" y="221"/>
                    <a:pt x="409" y="65"/>
                    <a:pt x="384" y="17"/>
                  </a:cubicBezTo>
                  <a:cubicBezTo>
                    <a:pt x="384" y="17"/>
                    <a:pt x="284" y="61"/>
                    <a:pt x="200" y="0"/>
                  </a:cubicBez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p:cNvSpPr>
              <a:spLocks/>
            </p:cNvSpPr>
            <p:nvPr userDrawn="1"/>
          </p:nvSpPr>
          <p:spPr bwMode="auto">
            <a:xfrm>
              <a:off x="8305801" y="1573213"/>
              <a:ext cx="25400" cy="55563"/>
            </a:xfrm>
            <a:custGeom>
              <a:avLst/>
              <a:gdLst>
                <a:gd name="T0" fmla="*/ 7 w 16"/>
                <a:gd name="T1" fmla="*/ 0 h 35"/>
                <a:gd name="T2" fmla="*/ 11 w 16"/>
                <a:gd name="T3" fmla="*/ 6 h 35"/>
                <a:gd name="T4" fmla="*/ 16 w 16"/>
                <a:gd name="T5" fmla="*/ 35 h 35"/>
                <a:gd name="T6" fmla="*/ 7 w 16"/>
                <a:gd name="T7" fmla="*/ 0 h 35"/>
              </a:gdLst>
              <a:ahLst/>
              <a:cxnLst>
                <a:cxn ang="0">
                  <a:pos x="T0" y="T1"/>
                </a:cxn>
                <a:cxn ang="0">
                  <a:pos x="T2" y="T3"/>
                </a:cxn>
                <a:cxn ang="0">
                  <a:pos x="T4" y="T5"/>
                </a:cxn>
                <a:cxn ang="0">
                  <a:pos x="T6" y="T7"/>
                </a:cxn>
              </a:cxnLst>
              <a:rect l="0" t="0" r="r" b="b"/>
              <a:pathLst>
                <a:path w="16" h="35">
                  <a:moveTo>
                    <a:pt x="7" y="0"/>
                  </a:moveTo>
                  <a:cubicBezTo>
                    <a:pt x="9" y="2"/>
                    <a:pt x="11" y="4"/>
                    <a:pt x="11" y="6"/>
                  </a:cubicBezTo>
                  <a:cubicBezTo>
                    <a:pt x="13" y="15"/>
                    <a:pt x="15" y="25"/>
                    <a:pt x="16" y="35"/>
                  </a:cubicBezTo>
                  <a:cubicBezTo>
                    <a:pt x="1" y="24"/>
                    <a:pt x="0" y="17"/>
                    <a:pt x="7" y="0"/>
                  </a:cubicBezTo>
                  <a:close/>
                </a:path>
              </a:pathLst>
            </a:custGeom>
            <a:solidFill>
              <a:srgbClr val="415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p:cNvSpPr>
              <a:spLocks/>
            </p:cNvSpPr>
            <p:nvPr userDrawn="1"/>
          </p:nvSpPr>
          <p:spPr bwMode="auto">
            <a:xfrm>
              <a:off x="8328026" y="1641475"/>
              <a:ext cx="23813" cy="33338"/>
            </a:xfrm>
            <a:custGeom>
              <a:avLst/>
              <a:gdLst>
                <a:gd name="T0" fmla="*/ 4 w 15"/>
                <a:gd name="T1" fmla="*/ 0 h 21"/>
                <a:gd name="T2" fmla="*/ 12 w 15"/>
                <a:gd name="T3" fmla="*/ 21 h 21"/>
                <a:gd name="T4" fmla="*/ 4 w 15"/>
                <a:gd name="T5" fmla="*/ 0 h 21"/>
              </a:gdLst>
              <a:ahLst/>
              <a:cxnLst>
                <a:cxn ang="0">
                  <a:pos x="T0" y="T1"/>
                </a:cxn>
                <a:cxn ang="0">
                  <a:pos x="T2" y="T3"/>
                </a:cxn>
                <a:cxn ang="0">
                  <a:pos x="T4" y="T5"/>
                </a:cxn>
              </a:cxnLst>
              <a:rect l="0" t="0" r="r" b="b"/>
              <a:pathLst>
                <a:path w="15" h="21">
                  <a:moveTo>
                    <a:pt x="4" y="0"/>
                  </a:moveTo>
                  <a:cubicBezTo>
                    <a:pt x="15" y="4"/>
                    <a:pt x="12" y="13"/>
                    <a:pt x="12" y="21"/>
                  </a:cubicBezTo>
                  <a:cubicBezTo>
                    <a:pt x="0" y="17"/>
                    <a:pt x="3" y="8"/>
                    <a:pt x="4" y="0"/>
                  </a:cubicBezTo>
                  <a:close/>
                </a:path>
              </a:pathLst>
            </a:custGeom>
            <a:solidFill>
              <a:srgbClr val="415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p:cNvSpPr>
            <p:nvPr userDrawn="1"/>
          </p:nvSpPr>
          <p:spPr bwMode="auto">
            <a:xfrm>
              <a:off x="8323263" y="1524000"/>
              <a:ext cx="14288" cy="11113"/>
            </a:xfrm>
            <a:custGeom>
              <a:avLst/>
              <a:gdLst>
                <a:gd name="T0" fmla="*/ 3 w 9"/>
                <a:gd name="T1" fmla="*/ 7 h 7"/>
                <a:gd name="T2" fmla="*/ 0 w 9"/>
                <a:gd name="T3" fmla="*/ 5 h 7"/>
                <a:gd name="T4" fmla="*/ 6 w 9"/>
                <a:gd name="T5" fmla="*/ 0 h 7"/>
                <a:gd name="T6" fmla="*/ 9 w 9"/>
                <a:gd name="T7" fmla="*/ 2 h 7"/>
                <a:gd name="T8" fmla="*/ 3 w 9"/>
                <a:gd name="T9" fmla="*/ 7 h 7"/>
              </a:gdLst>
              <a:ahLst/>
              <a:cxnLst>
                <a:cxn ang="0">
                  <a:pos x="T0" y="T1"/>
                </a:cxn>
                <a:cxn ang="0">
                  <a:pos x="T2" y="T3"/>
                </a:cxn>
                <a:cxn ang="0">
                  <a:pos x="T4" y="T5"/>
                </a:cxn>
                <a:cxn ang="0">
                  <a:pos x="T6" y="T7"/>
                </a:cxn>
                <a:cxn ang="0">
                  <a:pos x="T8" y="T9"/>
                </a:cxn>
              </a:cxnLst>
              <a:rect l="0" t="0" r="r" b="b"/>
              <a:pathLst>
                <a:path w="9" h="7">
                  <a:moveTo>
                    <a:pt x="3" y="7"/>
                  </a:moveTo>
                  <a:cubicBezTo>
                    <a:pt x="2" y="7"/>
                    <a:pt x="0" y="6"/>
                    <a:pt x="0" y="5"/>
                  </a:cubicBezTo>
                  <a:cubicBezTo>
                    <a:pt x="0" y="1"/>
                    <a:pt x="3" y="0"/>
                    <a:pt x="6" y="0"/>
                  </a:cubicBezTo>
                  <a:cubicBezTo>
                    <a:pt x="7" y="0"/>
                    <a:pt x="9" y="1"/>
                    <a:pt x="9" y="2"/>
                  </a:cubicBezTo>
                  <a:cubicBezTo>
                    <a:pt x="9" y="7"/>
                    <a:pt x="6" y="7"/>
                    <a:pt x="3" y="7"/>
                  </a:cubicBezTo>
                  <a:close/>
                </a:path>
              </a:pathLst>
            </a:custGeom>
            <a:solidFill>
              <a:srgbClr val="6577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3"/>
            <p:cNvSpPr>
              <a:spLocks/>
            </p:cNvSpPr>
            <p:nvPr userDrawn="1"/>
          </p:nvSpPr>
          <p:spPr bwMode="auto">
            <a:xfrm>
              <a:off x="5772151" y="4197350"/>
              <a:ext cx="3495675" cy="1430338"/>
            </a:xfrm>
            <a:custGeom>
              <a:avLst/>
              <a:gdLst>
                <a:gd name="T0" fmla="*/ 2202 w 2202"/>
                <a:gd name="T1" fmla="*/ 215 h 901"/>
                <a:gd name="T2" fmla="*/ 2066 w 2202"/>
                <a:gd name="T3" fmla="*/ 152 h 901"/>
                <a:gd name="T4" fmla="*/ 205 w 2202"/>
                <a:gd name="T5" fmla="*/ 0 h 901"/>
                <a:gd name="T6" fmla="*/ 107 w 2202"/>
                <a:gd name="T7" fmla="*/ 260 h 901"/>
                <a:gd name="T8" fmla="*/ 1093 w 2202"/>
                <a:gd name="T9" fmla="*/ 901 h 901"/>
                <a:gd name="T10" fmla="*/ 2202 w 2202"/>
                <a:gd name="T11" fmla="*/ 215 h 901"/>
              </a:gdLst>
              <a:ahLst/>
              <a:cxnLst>
                <a:cxn ang="0">
                  <a:pos x="T0" y="T1"/>
                </a:cxn>
                <a:cxn ang="0">
                  <a:pos x="T2" y="T3"/>
                </a:cxn>
                <a:cxn ang="0">
                  <a:pos x="T4" y="T5"/>
                </a:cxn>
                <a:cxn ang="0">
                  <a:pos x="T6" y="T7"/>
                </a:cxn>
                <a:cxn ang="0">
                  <a:pos x="T8" y="T9"/>
                </a:cxn>
                <a:cxn ang="0">
                  <a:pos x="T10" y="T11"/>
                </a:cxn>
              </a:cxnLst>
              <a:rect l="0" t="0" r="r" b="b"/>
              <a:pathLst>
                <a:path w="2202" h="901">
                  <a:moveTo>
                    <a:pt x="2202" y="215"/>
                  </a:moveTo>
                  <a:cubicBezTo>
                    <a:pt x="2066" y="152"/>
                    <a:pt x="2066" y="152"/>
                    <a:pt x="2066" y="152"/>
                  </a:cubicBezTo>
                  <a:cubicBezTo>
                    <a:pt x="205" y="0"/>
                    <a:pt x="205" y="0"/>
                    <a:pt x="205" y="0"/>
                  </a:cubicBezTo>
                  <a:cubicBezTo>
                    <a:pt x="205" y="0"/>
                    <a:pt x="0" y="89"/>
                    <a:pt x="107" y="260"/>
                  </a:cubicBezTo>
                  <a:cubicBezTo>
                    <a:pt x="250" y="490"/>
                    <a:pt x="1093" y="901"/>
                    <a:pt x="1093" y="901"/>
                  </a:cubicBezTo>
                  <a:lnTo>
                    <a:pt x="2202" y="215"/>
                  </a:lnTo>
                  <a:close/>
                </a:path>
              </a:pathLst>
            </a:custGeom>
            <a:solidFill>
              <a:srgbClr val="06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p:cNvSpPr>
              <a:spLocks/>
            </p:cNvSpPr>
            <p:nvPr userDrawn="1"/>
          </p:nvSpPr>
          <p:spPr bwMode="auto">
            <a:xfrm>
              <a:off x="6148388" y="4083050"/>
              <a:ext cx="3032125" cy="1373188"/>
            </a:xfrm>
            <a:custGeom>
              <a:avLst/>
              <a:gdLst>
                <a:gd name="T0" fmla="*/ 1910 w 1910"/>
                <a:gd name="T1" fmla="*/ 31 h 865"/>
                <a:gd name="T2" fmla="*/ 1910 w 1910"/>
                <a:gd name="T3" fmla="*/ 260 h 865"/>
                <a:gd name="T4" fmla="*/ 856 w 1910"/>
                <a:gd name="T5" fmla="*/ 865 h 865"/>
                <a:gd name="T6" fmla="*/ 4 w 1910"/>
                <a:gd name="T7" fmla="*/ 392 h 865"/>
                <a:gd name="T8" fmla="*/ 0 w 1910"/>
                <a:gd name="T9" fmla="*/ 130 h 865"/>
                <a:gd name="T10" fmla="*/ 878 w 1910"/>
                <a:gd name="T11" fmla="*/ 596 h 865"/>
                <a:gd name="T12" fmla="*/ 1905 w 1910"/>
                <a:gd name="T13" fmla="*/ 0 h 865"/>
                <a:gd name="T14" fmla="*/ 1910 w 1910"/>
                <a:gd name="T15" fmla="*/ 31 h 8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0" h="865">
                  <a:moveTo>
                    <a:pt x="1910" y="31"/>
                  </a:moveTo>
                  <a:lnTo>
                    <a:pt x="1910" y="260"/>
                  </a:lnTo>
                  <a:lnTo>
                    <a:pt x="856" y="865"/>
                  </a:lnTo>
                  <a:lnTo>
                    <a:pt x="4" y="392"/>
                  </a:lnTo>
                  <a:lnTo>
                    <a:pt x="0" y="130"/>
                  </a:lnTo>
                  <a:lnTo>
                    <a:pt x="878" y="596"/>
                  </a:lnTo>
                  <a:lnTo>
                    <a:pt x="1905" y="0"/>
                  </a:lnTo>
                  <a:lnTo>
                    <a:pt x="191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5"/>
            <p:cNvSpPr>
              <a:spLocks/>
            </p:cNvSpPr>
            <p:nvPr userDrawn="1"/>
          </p:nvSpPr>
          <p:spPr bwMode="auto">
            <a:xfrm>
              <a:off x="5984876" y="3257550"/>
              <a:ext cx="3282950" cy="1708150"/>
            </a:xfrm>
            <a:custGeom>
              <a:avLst/>
              <a:gdLst>
                <a:gd name="T0" fmla="*/ 2068 w 2068"/>
                <a:gd name="T1" fmla="*/ 451 h 1076"/>
                <a:gd name="T2" fmla="*/ 962 w 2068"/>
                <a:gd name="T3" fmla="*/ 1076 h 1076"/>
                <a:gd name="T4" fmla="*/ 0 w 2068"/>
                <a:gd name="T5" fmla="*/ 583 h 1076"/>
                <a:gd name="T6" fmla="*/ 31 w 2068"/>
                <a:gd name="T7" fmla="*/ 567 h 1076"/>
                <a:gd name="T8" fmla="*/ 1071 w 2068"/>
                <a:gd name="T9" fmla="*/ 40 h 1076"/>
                <a:gd name="T10" fmla="*/ 1206 w 2068"/>
                <a:gd name="T11" fmla="*/ 22 h 1076"/>
                <a:gd name="T12" fmla="*/ 2068 w 2068"/>
                <a:gd name="T13" fmla="*/ 451 h 1076"/>
              </a:gdLst>
              <a:ahLst/>
              <a:cxnLst>
                <a:cxn ang="0">
                  <a:pos x="T0" y="T1"/>
                </a:cxn>
                <a:cxn ang="0">
                  <a:pos x="T2" y="T3"/>
                </a:cxn>
                <a:cxn ang="0">
                  <a:pos x="T4" y="T5"/>
                </a:cxn>
                <a:cxn ang="0">
                  <a:pos x="T6" y="T7"/>
                </a:cxn>
                <a:cxn ang="0">
                  <a:pos x="T8" y="T9"/>
                </a:cxn>
                <a:cxn ang="0">
                  <a:pos x="T10" y="T11"/>
                </a:cxn>
                <a:cxn ang="0">
                  <a:pos x="T12" y="T13"/>
                </a:cxn>
              </a:cxnLst>
              <a:rect l="0" t="0" r="r" b="b"/>
              <a:pathLst>
                <a:path w="2068" h="1076">
                  <a:moveTo>
                    <a:pt x="2068" y="451"/>
                  </a:moveTo>
                  <a:cubicBezTo>
                    <a:pt x="962" y="1076"/>
                    <a:pt x="962" y="1076"/>
                    <a:pt x="962" y="1076"/>
                  </a:cubicBezTo>
                  <a:cubicBezTo>
                    <a:pt x="0" y="583"/>
                    <a:pt x="0" y="583"/>
                    <a:pt x="0" y="583"/>
                  </a:cubicBezTo>
                  <a:cubicBezTo>
                    <a:pt x="31" y="567"/>
                    <a:pt x="31" y="567"/>
                    <a:pt x="31" y="567"/>
                  </a:cubicBezTo>
                  <a:cubicBezTo>
                    <a:pt x="1071" y="40"/>
                    <a:pt x="1071" y="40"/>
                    <a:pt x="1071" y="40"/>
                  </a:cubicBezTo>
                  <a:cubicBezTo>
                    <a:pt x="1071" y="40"/>
                    <a:pt x="1143" y="0"/>
                    <a:pt x="1206" y="22"/>
                  </a:cubicBezTo>
                  <a:cubicBezTo>
                    <a:pt x="1268" y="45"/>
                    <a:pt x="2068" y="451"/>
                    <a:pt x="2068" y="451"/>
                  </a:cubicBezTo>
                  <a:close/>
                </a:path>
              </a:pathLst>
            </a:custGeom>
            <a:solidFill>
              <a:srgbClr val="88E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6"/>
            <p:cNvSpPr>
              <a:spLocks/>
            </p:cNvSpPr>
            <p:nvPr userDrawn="1"/>
          </p:nvSpPr>
          <p:spPr bwMode="auto">
            <a:xfrm>
              <a:off x="7512051" y="3973513"/>
              <a:ext cx="1755775" cy="1139825"/>
            </a:xfrm>
            <a:custGeom>
              <a:avLst/>
              <a:gdLst>
                <a:gd name="T0" fmla="*/ 0 w 1106"/>
                <a:gd name="T1" fmla="*/ 625 h 718"/>
                <a:gd name="T2" fmla="*/ 1106 w 1106"/>
                <a:gd name="T3" fmla="*/ 0 h 718"/>
                <a:gd name="T4" fmla="*/ 1106 w 1106"/>
                <a:gd name="T5" fmla="*/ 87 h 718"/>
                <a:gd name="T6" fmla="*/ 0 w 1106"/>
                <a:gd name="T7" fmla="*/ 718 h 718"/>
                <a:gd name="T8" fmla="*/ 0 w 1106"/>
                <a:gd name="T9" fmla="*/ 625 h 718"/>
              </a:gdLst>
              <a:ahLst/>
              <a:cxnLst>
                <a:cxn ang="0">
                  <a:pos x="T0" y="T1"/>
                </a:cxn>
                <a:cxn ang="0">
                  <a:pos x="T2" y="T3"/>
                </a:cxn>
                <a:cxn ang="0">
                  <a:pos x="T4" y="T5"/>
                </a:cxn>
                <a:cxn ang="0">
                  <a:pos x="T6" y="T7"/>
                </a:cxn>
                <a:cxn ang="0">
                  <a:pos x="T8" y="T9"/>
                </a:cxn>
              </a:cxnLst>
              <a:rect l="0" t="0" r="r" b="b"/>
              <a:pathLst>
                <a:path w="1106" h="718">
                  <a:moveTo>
                    <a:pt x="0" y="625"/>
                  </a:moveTo>
                  <a:lnTo>
                    <a:pt x="1106" y="0"/>
                  </a:lnTo>
                  <a:lnTo>
                    <a:pt x="1106" y="87"/>
                  </a:lnTo>
                  <a:lnTo>
                    <a:pt x="0" y="718"/>
                  </a:lnTo>
                  <a:lnTo>
                    <a:pt x="0"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7"/>
            <p:cNvSpPr>
              <a:spLocks/>
            </p:cNvSpPr>
            <p:nvPr userDrawn="1"/>
          </p:nvSpPr>
          <p:spPr bwMode="auto">
            <a:xfrm>
              <a:off x="7512051" y="4538663"/>
              <a:ext cx="1755775" cy="1157288"/>
            </a:xfrm>
            <a:custGeom>
              <a:avLst/>
              <a:gdLst>
                <a:gd name="T0" fmla="*/ 1106 w 1106"/>
                <a:gd name="T1" fmla="*/ 0 h 729"/>
                <a:gd name="T2" fmla="*/ 1106 w 1106"/>
                <a:gd name="T3" fmla="*/ 78 h 729"/>
                <a:gd name="T4" fmla="*/ 0 w 1106"/>
                <a:gd name="T5" fmla="*/ 729 h 729"/>
                <a:gd name="T6" fmla="*/ 0 w 1106"/>
                <a:gd name="T7" fmla="*/ 646 h 729"/>
                <a:gd name="T8" fmla="*/ 1106 w 1106"/>
                <a:gd name="T9" fmla="*/ 0 h 729"/>
              </a:gdLst>
              <a:ahLst/>
              <a:cxnLst>
                <a:cxn ang="0">
                  <a:pos x="T0" y="T1"/>
                </a:cxn>
                <a:cxn ang="0">
                  <a:pos x="T2" y="T3"/>
                </a:cxn>
                <a:cxn ang="0">
                  <a:pos x="T4" y="T5"/>
                </a:cxn>
                <a:cxn ang="0">
                  <a:pos x="T6" y="T7"/>
                </a:cxn>
                <a:cxn ang="0">
                  <a:pos x="T8" y="T9"/>
                </a:cxn>
              </a:cxnLst>
              <a:rect l="0" t="0" r="r" b="b"/>
              <a:pathLst>
                <a:path w="1106" h="729">
                  <a:moveTo>
                    <a:pt x="1106" y="0"/>
                  </a:moveTo>
                  <a:lnTo>
                    <a:pt x="1106" y="78"/>
                  </a:lnTo>
                  <a:lnTo>
                    <a:pt x="0" y="729"/>
                  </a:lnTo>
                  <a:lnTo>
                    <a:pt x="0" y="646"/>
                  </a:lnTo>
                  <a:lnTo>
                    <a:pt x="1106" y="0"/>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8"/>
            <p:cNvSpPr>
              <a:spLocks/>
            </p:cNvSpPr>
            <p:nvPr userDrawn="1"/>
          </p:nvSpPr>
          <p:spPr bwMode="auto">
            <a:xfrm>
              <a:off x="5846763" y="4121150"/>
              <a:ext cx="1670050" cy="1574800"/>
            </a:xfrm>
            <a:custGeom>
              <a:avLst/>
              <a:gdLst>
                <a:gd name="T0" fmla="*/ 1052 w 1052"/>
                <a:gd name="T1" fmla="*/ 625 h 992"/>
                <a:gd name="T2" fmla="*/ 203 w 1052"/>
                <a:gd name="T3" fmla="*/ 122 h 992"/>
                <a:gd name="T4" fmla="*/ 72 w 1052"/>
                <a:gd name="T5" fmla="*/ 155 h 992"/>
                <a:gd name="T6" fmla="*/ 185 w 1052"/>
                <a:gd name="T7" fmla="*/ 424 h 992"/>
                <a:gd name="T8" fmla="*/ 1049 w 1052"/>
                <a:gd name="T9" fmla="*/ 909 h 992"/>
                <a:gd name="T10" fmla="*/ 1049 w 1052"/>
                <a:gd name="T11" fmla="*/ 992 h 992"/>
                <a:gd name="T12" fmla="*/ 164 w 1052"/>
                <a:gd name="T13" fmla="*/ 481 h 992"/>
                <a:gd name="T14" fmla="*/ 6 w 1052"/>
                <a:gd name="T15" fmla="*/ 209 h 992"/>
                <a:gd name="T16" fmla="*/ 185 w 1052"/>
                <a:gd name="T17" fmla="*/ 36 h 992"/>
                <a:gd name="T18" fmla="*/ 1049 w 1052"/>
                <a:gd name="T19" fmla="*/ 532 h 992"/>
                <a:gd name="T20" fmla="*/ 1052 w 1052"/>
                <a:gd name="T21" fmla="*/ 62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2" h="992">
                  <a:moveTo>
                    <a:pt x="1052" y="625"/>
                  </a:moveTo>
                  <a:cubicBezTo>
                    <a:pt x="203" y="122"/>
                    <a:pt x="203" y="122"/>
                    <a:pt x="203" y="122"/>
                  </a:cubicBezTo>
                  <a:cubicBezTo>
                    <a:pt x="203" y="122"/>
                    <a:pt x="107" y="63"/>
                    <a:pt x="72" y="155"/>
                  </a:cubicBezTo>
                  <a:cubicBezTo>
                    <a:pt x="36" y="248"/>
                    <a:pt x="116" y="379"/>
                    <a:pt x="185" y="424"/>
                  </a:cubicBezTo>
                  <a:cubicBezTo>
                    <a:pt x="1049" y="909"/>
                    <a:pt x="1049" y="909"/>
                    <a:pt x="1049" y="909"/>
                  </a:cubicBezTo>
                  <a:cubicBezTo>
                    <a:pt x="1049" y="992"/>
                    <a:pt x="1049" y="992"/>
                    <a:pt x="1049" y="992"/>
                  </a:cubicBezTo>
                  <a:cubicBezTo>
                    <a:pt x="164" y="481"/>
                    <a:pt x="164" y="481"/>
                    <a:pt x="164" y="481"/>
                  </a:cubicBezTo>
                  <a:cubicBezTo>
                    <a:pt x="164" y="481"/>
                    <a:pt x="0" y="362"/>
                    <a:pt x="6" y="209"/>
                  </a:cubicBezTo>
                  <a:cubicBezTo>
                    <a:pt x="12" y="57"/>
                    <a:pt x="113" y="0"/>
                    <a:pt x="185" y="36"/>
                  </a:cubicBezTo>
                  <a:cubicBezTo>
                    <a:pt x="1049" y="532"/>
                    <a:pt x="1049" y="532"/>
                    <a:pt x="1049" y="532"/>
                  </a:cubicBezTo>
                  <a:lnTo>
                    <a:pt x="1052"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9"/>
            <p:cNvSpPr>
              <a:spLocks/>
            </p:cNvSpPr>
            <p:nvPr userDrawn="1"/>
          </p:nvSpPr>
          <p:spPr bwMode="auto">
            <a:xfrm>
              <a:off x="6026151" y="3257550"/>
              <a:ext cx="3241675" cy="911225"/>
            </a:xfrm>
            <a:custGeom>
              <a:avLst/>
              <a:gdLst>
                <a:gd name="T0" fmla="*/ 2042 w 2042"/>
                <a:gd name="T1" fmla="*/ 451 h 574"/>
                <a:gd name="T2" fmla="*/ 0 w 2042"/>
                <a:gd name="T3" fmla="*/ 574 h 574"/>
                <a:gd name="T4" fmla="*/ 5 w 2042"/>
                <a:gd name="T5" fmla="*/ 567 h 574"/>
                <a:gd name="T6" fmla="*/ 1045 w 2042"/>
                <a:gd name="T7" fmla="*/ 40 h 574"/>
                <a:gd name="T8" fmla="*/ 1180 w 2042"/>
                <a:gd name="T9" fmla="*/ 22 h 574"/>
                <a:gd name="T10" fmla="*/ 2042 w 2042"/>
                <a:gd name="T11" fmla="*/ 451 h 574"/>
              </a:gdLst>
              <a:ahLst/>
              <a:cxnLst>
                <a:cxn ang="0">
                  <a:pos x="T0" y="T1"/>
                </a:cxn>
                <a:cxn ang="0">
                  <a:pos x="T2" y="T3"/>
                </a:cxn>
                <a:cxn ang="0">
                  <a:pos x="T4" y="T5"/>
                </a:cxn>
                <a:cxn ang="0">
                  <a:pos x="T6" y="T7"/>
                </a:cxn>
                <a:cxn ang="0">
                  <a:pos x="T8" y="T9"/>
                </a:cxn>
                <a:cxn ang="0">
                  <a:pos x="T10" y="T11"/>
                </a:cxn>
              </a:cxnLst>
              <a:rect l="0" t="0" r="r" b="b"/>
              <a:pathLst>
                <a:path w="2042" h="574">
                  <a:moveTo>
                    <a:pt x="2042" y="451"/>
                  </a:moveTo>
                  <a:cubicBezTo>
                    <a:pt x="0" y="574"/>
                    <a:pt x="0" y="574"/>
                    <a:pt x="0" y="574"/>
                  </a:cubicBezTo>
                  <a:cubicBezTo>
                    <a:pt x="5" y="567"/>
                    <a:pt x="5" y="567"/>
                    <a:pt x="5" y="567"/>
                  </a:cubicBezTo>
                  <a:cubicBezTo>
                    <a:pt x="1045" y="40"/>
                    <a:pt x="1045" y="40"/>
                    <a:pt x="1045" y="40"/>
                  </a:cubicBezTo>
                  <a:cubicBezTo>
                    <a:pt x="1045" y="40"/>
                    <a:pt x="1117" y="0"/>
                    <a:pt x="1180" y="22"/>
                  </a:cubicBezTo>
                  <a:cubicBezTo>
                    <a:pt x="1242" y="45"/>
                    <a:pt x="2042" y="451"/>
                    <a:pt x="2042" y="451"/>
                  </a:cubicBezTo>
                  <a:close/>
                </a:path>
              </a:pathLst>
            </a:custGeom>
            <a:solidFill>
              <a:srgbClr val="ABF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0"/>
            <p:cNvSpPr>
              <a:spLocks/>
            </p:cNvSpPr>
            <p:nvPr userDrawn="1"/>
          </p:nvSpPr>
          <p:spPr bwMode="auto">
            <a:xfrm>
              <a:off x="8355013" y="5446713"/>
              <a:ext cx="2193925" cy="941388"/>
            </a:xfrm>
            <a:custGeom>
              <a:avLst/>
              <a:gdLst>
                <a:gd name="T0" fmla="*/ 0 w 1383"/>
                <a:gd name="T1" fmla="*/ 193 h 593"/>
                <a:gd name="T2" fmla="*/ 84 w 1383"/>
                <a:gd name="T3" fmla="*/ 150 h 593"/>
                <a:gd name="T4" fmla="*/ 1251 w 1383"/>
                <a:gd name="T5" fmla="*/ 0 h 593"/>
                <a:gd name="T6" fmla="*/ 1321 w 1383"/>
                <a:gd name="T7" fmla="*/ 161 h 593"/>
                <a:gd name="T8" fmla="*/ 718 w 1383"/>
                <a:gd name="T9" fmla="*/ 593 h 593"/>
                <a:gd name="T10" fmla="*/ 0 w 1383"/>
                <a:gd name="T11" fmla="*/ 193 h 593"/>
              </a:gdLst>
              <a:ahLst/>
              <a:cxnLst>
                <a:cxn ang="0">
                  <a:pos x="T0" y="T1"/>
                </a:cxn>
                <a:cxn ang="0">
                  <a:pos x="T2" y="T3"/>
                </a:cxn>
                <a:cxn ang="0">
                  <a:pos x="T4" y="T5"/>
                </a:cxn>
                <a:cxn ang="0">
                  <a:pos x="T6" y="T7"/>
                </a:cxn>
                <a:cxn ang="0">
                  <a:pos x="T8" y="T9"/>
                </a:cxn>
                <a:cxn ang="0">
                  <a:pos x="T10" y="T11"/>
                </a:cxn>
              </a:cxnLst>
              <a:rect l="0" t="0" r="r" b="b"/>
              <a:pathLst>
                <a:path w="1383" h="593">
                  <a:moveTo>
                    <a:pt x="0" y="193"/>
                  </a:moveTo>
                  <a:cubicBezTo>
                    <a:pt x="84" y="150"/>
                    <a:pt x="84" y="150"/>
                    <a:pt x="84" y="150"/>
                  </a:cubicBezTo>
                  <a:cubicBezTo>
                    <a:pt x="1251" y="0"/>
                    <a:pt x="1251" y="0"/>
                    <a:pt x="1251" y="0"/>
                  </a:cubicBezTo>
                  <a:cubicBezTo>
                    <a:pt x="1251" y="0"/>
                    <a:pt x="1383" y="51"/>
                    <a:pt x="1321" y="161"/>
                  </a:cubicBezTo>
                  <a:cubicBezTo>
                    <a:pt x="1237" y="310"/>
                    <a:pt x="718" y="593"/>
                    <a:pt x="718" y="593"/>
                  </a:cubicBezTo>
                  <a:lnTo>
                    <a:pt x="0" y="193"/>
                  </a:lnTo>
                  <a:close/>
                </a:path>
              </a:pathLst>
            </a:custGeom>
            <a:solidFill>
              <a:srgbClr val="D8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1"/>
            <p:cNvSpPr>
              <a:spLocks/>
            </p:cNvSpPr>
            <p:nvPr userDrawn="1"/>
          </p:nvSpPr>
          <p:spPr bwMode="auto">
            <a:xfrm>
              <a:off x="8399463" y="5464175"/>
              <a:ext cx="1919288" cy="815975"/>
            </a:xfrm>
            <a:custGeom>
              <a:avLst/>
              <a:gdLst>
                <a:gd name="T0" fmla="*/ 0 w 1209"/>
                <a:gd name="T1" fmla="*/ 20 h 514"/>
                <a:gd name="T2" fmla="*/ 6 w 1209"/>
                <a:gd name="T3" fmla="*/ 164 h 514"/>
                <a:gd name="T4" fmla="*/ 687 w 1209"/>
                <a:gd name="T5" fmla="*/ 514 h 514"/>
                <a:gd name="T6" fmla="*/ 1209 w 1209"/>
                <a:gd name="T7" fmla="*/ 192 h 514"/>
                <a:gd name="T8" fmla="*/ 1204 w 1209"/>
                <a:gd name="T9" fmla="*/ 27 h 514"/>
                <a:gd name="T10" fmla="*/ 665 w 1209"/>
                <a:gd name="T11" fmla="*/ 346 h 514"/>
                <a:gd name="T12" fmla="*/ 2 w 1209"/>
                <a:gd name="T13" fmla="*/ 0 h 514"/>
                <a:gd name="T14" fmla="*/ 0 w 1209"/>
                <a:gd name="T15" fmla="*/ 20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9" h="514">
                  <a:moveTo>
                    <a:pt x="0" y="20"/>
                  </a:moveTo>
                  <a:lnTo>
                    <a:pt x="6" y="164"/>
                  </a:lnTo>
                  <a:lnTo>
                    <a:pt x="687" y="514"/>
                  </a:lnTo>
                  <a:lnTo>
                    <a:pt x="1209" y="192"/>
                  </a:lnTo>
                  <a:lnTo>
                    <a:pt x="1204" y="27"/>
                  </a:lnTo>
                  <a:lnTo>
                    <a:pt x="665" y="346"/>
                  </a:lnTo>
                  <a:lnTo>
                    <a:pt x="2" y="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2"/>
            <p:cNvSpPr>
              <a:spLocks/>
            </p:cNvSpPr>
            <p:nvPr userDrawn="1"/>
          </p:nvSpPr>
          <p:spPr bwMode="auto">
            <a:xfrm>
              <a:off x="8339138" y="4905375"/>
              <a:ext cx="2071688" cy="1066800"/>
            </a:xfrm>
            <a:custGeom>
              <a:avLst/>
              <a:gdLst>
                <a:gd name="T0" fmla="*/ 0 w 1306"/>
                <a:gd name="T1" fmla="*/ 310 h 672"/>
                <a:gd name="T2" fmla="*/ 714 w 1306"/>
                <a:gd name="T3" fmla="*/ 672 h 672"/>
                <a:gd name="T4" fmla="*/ 1306 w 1306"/>
                <a:gd name="T5" fmla="*/ 334 h 672"/>
                <a:gd name="T6" fmla="*/ 1286 w 1306"/>
                <a:gd name="T7" fmla="*/ 325 h 672"/>
                <a:gd name="T8" fmla="*/ 616 w 1306"/>
                <a:gd name="T9" fmla="*/ 23 h 672"/>
                <a:gd name="T10" fmla="*/ 531 w 1306"/>
                <a:gd name="T11" fmla="*/ 15 h 672"/>
                <a:gd name="T12" fmla="*/ 0 w 1306"/>
                <a:gd name="T13" fmla="*/ 310 h 672"/>
              </a:gdLst>
              <a:ahLst/>
              <a:cxnLst>
                <a:cxn ang="0">
                  <a:pos x="T0" y="T1"/>
                </a:cxn>
                <a:cxn ang="0">
                  <a:pos x="T2" y="T3"/>
                </a:cxn>
                <a:cxn ang="0">
                  <a:pos x="T4" y="T5"/>
                </a:cxn>
                <a:cxn ang="0">
                  <a:pos x="T6" y="T7"/>
                </a:cxn>
                <a:cxn ang="0">
                  <a:pos x="T8" y="T9"/>
                </a:cxn>
                <a:cxn ang="0">
                  <a:pos x="T10" y="T11"/>
                </a:cxn>
                <a:cxn ang="0">
                  <a:pos x="T12" y="T13"/>
                </a:cxn>
              </a:cxnLst>
              <a:rect l="0" t="0" r="r" b="b"/>
              <a:pathLst>
                <a:path w="1306" h="672">
                  <a:moveTo>
                    <a:pt x="0" y="310"/>
                  </a:moveTo>
                  <a:cubicBezTo>
                    <a:pt x="714" y="672"/>
                    <a:pt x="714" y="672"/>
                    <a:pt x="714" y="672"/>
                  </a:cubicBezTo>
                  <a:cubicBezTo>
                    <a:pt x="1306" y="334"/>
                    <a:pt x="1306" y="334"/>
                    <a:pt x="1306" y="334"/>
                  </a:cubicBezTo>
                  <a:cubicBezTo>
                    <a:pt x="1286" y="325"/>
                    <a:pt x="1286" y="325"/>
                    <a:pt x="1286" y="325"/>
                  </a:cubicBezTo>
                  <a:cubicBezTo>
                    <a:pt x="616" y="23"/>
                    <a:pt x="616" y="23"/>
                    <a:pt x="616" y="23"/>
                  </a:cubicBezTo>
                  <a:cubicBezTo>
                    <a:pt x="616" y="23"/>
                    <a:pt x="569" y="0"/>
                    <a:pt x="531" y="15"/>
                  </a:cubicBezTo>
                  <a:cubicBezTo>
                    <a:pt x="492" y="31"/>
                    <a:pt x="0" y="310"/>
                    <a:pt x="0" y="310"/>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3"/>
            <p:cNvSpPr>
              <a:spLocks/>
            </p:cNvSpPr>
            <p:nvPr userDrawn="1"/>
          </p:nvSpPr>
          <p:spPr bwMode="auto">
            <a:xfrm>
              <a:off x="8339138" y="5397500"/>
              <a:ext cx="1138238" cy="666750"/>
            </a:xfrm>
            <a:custGeom>
              <a:avLst/>
              <a:gdLst>
                <a:gd name="T0" fmla="*/ 714 w 717"/>
                <a:gd name="T1" fmla="*/ 362 h 420"/>
                <a:gd name="T2" fmla="*/ 0 w 717"/>
                <a:gd name="T3" fmla="*/ 0 h 420"/>
                <a:gd name="T4" fmla="*/ 2 w 717"/>
                <a:gd name="T5" fmla="*/ 55 h 420"/>
                <a:gd name="T6" fmla="*/ 717 w 717"/>
                <a:gd name="T7" fmla="*/ 420 h 420"/>
                <a:gd name="T8" fmla="*/ 714 w 717"/>
                <a:gd name="T9" fmla="*/ 362 h 420"/>
              </a:gdLst>
              <a:ahLst/>
              <a:cxnLst>
                <a:cxn ang="0">
                  <a:pos x="T0" y="T1"/>
                </a:cxn>
                <a:cxn ang="0">
                  <a:pos x="T2" y="T3"/>
                </a:cxn>
                <a:cxn ang="0">
                  <a:pos x="T4" y="T5"/>
                </a:cxn>
                <a:cxn ang="0">
                  <a:pos x="T6" y="T7"/>
                </a:cxn>
                <a:cxn ang="0">
                  <a:pos x="T8" y="T9"/>
                </a:cxn>
              </a:cxnLst>
              <a:rect l="0" t="0" r="r" b="b"/>
              <a:pathLst>
                <a:path w="717" h="420">
                  <a:moveTo>
                    <a:pt x="714" y="362"/>
                  </a:moveTo>
                  <a:lnTo>
                    <a:pt x="0" y="0"/>
                  </a:lnTo>
                  <a:lnTo>
                    <a:pt x="2" y="55"/>
                  </a:lnTo>
                  <a:lnTo>
                    <a:pt x="717" y="420"/>
                  </a:lnTo>
                  <a:lnTo>
                    <a:pt x="714" y="362"/>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4"/>
            <p:cNvSpPr>
              <a:spLocks/>
            </p:cNvSpPr>
            <p:nvPr userDrawn="1"/>
          </p:nvSpPr>
          <p:spPr bwMode="auto">
            <a:xfrm>
              <a:off x="8355013" y="5753100"/>
              <a:ext cx="1138238" cy="679450"/>
            </a:xfrm>
            <a:custGeom>
              <a:avLst/>
              <a:gdLst>
                <a:gd name="T0" fmla="*/ 0 w 717"/>
                <a:gd name="T1" fmla="*/ 0 h 428"/>
                <a:gd name="T2" fmla="*/ 2 w 717"/>
                <a:gd name="T3" fmla="*/ 49 h 428"/>
                <a:gd name="T4" fmla="*/ 717 w 717"/>
                <a:gd name="T5" fmla="*/ 428 h 428"/>
                <a:gd name="T6" fmla="*/ 715 w 717"/>
                <a:gd name="T7" fmla="*/ 375 h 428"/>
                <a:gd name="T8" fmla="*/ 0 w 717"/>
                <a:gd name="T9" fmla="*/ 0 h 428"/>
              </a:gdLst>
              <a:ahLst/>
              <a:cxnLst>
                <a:cxn ang="0">
                  <a:pos x="T0" y="T1"/>
                </a:cxn>
                <a:cxn ang="0">
                  <a:pos x="T2" y="T3"/>
                </a:cxn>
                <a:cxn ang="0">
                  <a:pos x="T4" y="T5"/>
                </a:cxn>
                <a:cxn ang="0">
                  <a:pos x="T6" y="T7"/>
                </a:cxn>
                <a:cxn ang="0">
                  <a:pos x="T8" y="T9"/>
                </a:cxn>
              </a:cxnLst>
              <a:rect l="0" t="0" r="r" b="b"/>
              <a:pathLst>
                <a:path w="717" h="428">
                  <a:moveTo>
                    <a:pt x="0" y="0"/>
                  </a:moveTo>
                  <a:lnTo>
                    <a:pt x="2" y="49"/>
                  </a:lnTo>
                  <a:lnTo>
                    <a:pt x="717" y="428"/>
                  </a:lnTo>
                  <a:lnTo>
                    <a:pt x="715" y="375"/>
                  </a:lnTo>
                  <a:lnTo>
                    <a:pt x="0"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5"/>
            <p:cNvSpPr>
              <a:spLocks/>
            </p:cNvSpPr>
            <p:nvPr userDrawn="1"/>
          </p:nvSpPr>
          <p:spPr bwMode="auto">
            <a:xfrm>
              <a:off x="9472613" y="5397500"/>
              <a:ext cx="1039813" cy="1035050"/>
            </a:xfrm>
            <a:custGeom>
              <a:avLst/>
              <a:gdLst>
                <a:gd name="T0" fmla="*/ 1 w 656"/>
                <a:gd name="T1" fmla="*/ 420 h 652"/>
                <a:gd name="T2" fmla="*/ 521 w 656"/>
                <a:gd name="T3" fmla="*/ 80 h 652"/>
                <a:gd name="T4" fmla="*/ 605 w 656"/>
                <a:gd name="T5" fmla="*/ 97 h 652"/>
                <a:gd name="T6" fmla="*/ 541 w 656"/>
                <a:gd name="T7" fmla="*/ 269 h 652"/>
                <a:gd name="T8" fmla="*/ 11 w 656"/>
                <a:gd name="T9" fmla="*/ 599 h 652"/>
                <a:gd name="T10" fmla="*/ 13 w 656"/>
                <a:gd name="T11" fmla="*/ 652 h 652"/>
                <a:gd name="T12" fmla="*/ 556 w 656"/>
                <a:gd name="T13" fmla="*/ 304 h 652"/>
                <a:gd name="T14" fmla="*/ 648 w 656"/>
                <a:gd name="T15" fmla="*/ 129 h 652"/>
                <a:gd name="T16" fmla="*/ 530 w 656"/>
                <a:gd name="T17" fmla="*/ 25 h 652"/>
                <a:gd name="T18" fmla="*/ 0 w 656"/>
                <a:gd name="T19" fmla="*/ 362 h 652"/>
                <a:gd name="T20" fmla="*/ 1 w 656"/>
                <a:gd name="T21" fmla="*/ 42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6" h="652">
                  <a:moveTo>
                    <a:pt x="1" y="420"/>
                  </a:moveTo>
                  <a:cubicBezTo>
                    <a:pt x="521" y="80"/>
                    <a:pt x="521" y="80"/>
                    <a:pt x="521" y="80"/>
                  </a:cubicBezTo>
                  <a:cubicBezTo>
                    <a:pt x="521" y="80"/>
                    <a:pt x="579" y="39"/>
                    <a:pt x="605" y="97"/>
                  </a:cubicBezTo>
                  <a:cubicBezTo>
                    <a:pt x="630" y="154"/>
                    <a:pt x="583" y="239"/>
                    <a:pt x="541" y="269"/>
                  </a:cubicBezTo>
                  <a:cubicBezTo>
                    <a:pt x="11" y="599"/>
                    <a:pt x="11" y="599"/>
                    <a:pt x="11" y="599"/>
                  </a:cubicBezTo>
                  <a:cubicBezTo>
                    <a:pt x="13" y="652"/>
                    <a:pt x="13" y="652"/>
                    <a:pt x="13" y="652"/>
                  </a:cubicBezTo>
                  <a:cubicBezTo>
                    <a:pt x="556" y="304"/>
                    <a:pt x="556" y="304"/>
                    <a:pt x="556" y="304"/>
                  </a:cubicBezTo>
                  <a:cubicBezTo>
                    <a:pt x="556" y="304"/>
                    <a:pt x="656" y="224"/>
                    <a:pt x="648" y="129"/>
                  </a:cubicBezTo>
                  <a:cubicBezTo>
                    <a:pt x="639" y="33"/>
                    <a:pt x="574" y="0"/>
                    <a:pt x="530" y="25"/>
                  </a:cubicBezTo>
                  <a:cubicBezTo>
                    <a:pt x="0" y="362"/>
                    <a:pt x="0" y="362"/>
                    <a:pt x="0" y="362"/>
                  </a:cubicBezTo>
                  <a:lnTo>
                    <a:pt x="1" y="42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6"/>
            <p:cNvSpPr>
              <a:spLocks/>
            </p:cNvSpPr>
            <p:nvPr userDrawn="1"/>
          </p:nvSpPr>
          <p:spPr bwMode="auto">
            <a:xfrm>
              <a:off x="8339138" y="4905375"/>
              <a:ext cx="2044700" cy="522288"/>
            </a:xfrm>
            <a:custGeom>
              <a:avLst/>
              <a:gdLst>
                <a:gd name="T0" fmla="*/ 0 w 1289"/>
                <a:gd name="T1" fmla="*/ 310 h 329"/>
                <a:gd name="T2" fmla="*/ 1289 w 1289"/>
                <a:gd name="T3" fmla="*/ 329 h 329"/>
                <a:gd name="T4" fmla="*/ 1286 w 1289"/>
                <a:gd name="T5" fmla="*/ 325 h 329"/>
                <a:gd name="T6" fmla="*/ 616 w 1289"/>
                <a:gd name="T7" fmla="*/ 23 h 329"/>
                <a:gd name="T8" fmla="*/ 531 w 1289"/>
                <a:gd name="T9" fmla="*/ 15 h 329"/>
                <a:gd name="T10" fmla="*/ 0 w 1289"/>
                <a:gd name="T11" fmla="*/ 310 h 329"/>
              </a:gdLst>
              <a:ahLst/>
              <a:cxnLst>
                <a:cxn ang="0">
                  <a:pos x="T0" y="T1"/>
                </a:cxn>
                <a:cxn ang="0">
                  <a:pos x="T2" y="T3"/>
                </a:cxn>
                <a:cxn ang="0">
                  <a:pos x="T4" y="T5"/>
                </a:cxn>
                <a:cxn ang="0">
                  <a:pos x="T6" y="T7"/>
                </a:cxn>
                <a:cxn ang="0">
                  <a:pos x="T8" y="T9"/>
                </a:cxn>
                <a:cxn ang="0">
                  <a:pos x="T10" y="T11"/>
                </a:cxn>
              </a:cxnLst>
              <a:rect l="0" t="0" r="r" b="b"/>
              <a:pathLst>
                <a:path w="1289" h="329">
                  <a:moveTo>
                    <a:pt x="0" y="310"/>
                  </a:moveTo>
                  <a:cubicBezTo>
                    <a:pt x="1289" y="329"/>
                    <a:pt x="1289" y="329"/>
                    <a:pt x="1289" y="329"/>
                  </a:cubicBezTo>
                  <a:cubicBezTo>
                    <a:pt x="1286" y="325"/>
                    <a:pt x="1286" y="325"/>
                    <a:pt x="1286" y="325"/>
                  </a:cubicBezTo>
                  <a:cubicBezTo>
                    <a:pt x="616" y="23"/>
                    <a:pt x="616" y="23"/>
                    <a:pt x="616" y="23"/>
                  </a:cubicBezTo>
                  <a:cubicBezTo>
                    <a:pt x="616" y="23"/>
                    <a:pt x="569" y="0"/>
                    <a:pt x="531" y="15"/>
                  </a:cubicBezTo>
                  <a:cubicBezTo>
                    <a:pt x="492" y="31"/>
                    <a:pt x="0" y="310"/>
                    <a:pt x="0" y="310"/>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7"/>
            <p:cNvSpPr>
              <a:spLocks/>
            </p:cNvSpPr>
            <p:nvPr userDrawn="1"/>
          </p:nvSpPr>
          <p:spPr bwMode="auto">
            <a:xfrm>
              <a:off x="7813676" y="1778000"/>
              <a:ext cx="2005013" cy="860425"/>
            </a:xfrm>
            <a:custGeom>
              <a:avLst/>
              <a:gdLst>
                <a:gd name="T0" fmla="*/ 0 w 1264"/>
                <a:gd name="T1" fmla="*/ 177 h 542"/>
                <a:gd name="T2" fmla="*/ 76 w 1264"/>
                <a:gd name="T3" fmla="*/ 137 h 542"/>
                <a:gd name="T4" fmla="*/ 1143 w 1264"/>
                <a:gd name="T5" fmla="*/ 0 h 542"/>
                <a:gd name="T6" fmla="*/ 1207 w 1264"/>
                <a:gd name="T7" fmla="*/ 148 h 542"/>
                <a:gd name="T8" fmla="*/ 656 w 1264"/>
                <a:gd name="T9" fmla="*/ 542 h 542"/>
                <a:gd name="T10" fmla="*/ 0 w 1264"/>
                <a:gd name="T11" fmla="*/ 177 h 542"/>
              </a:gdLst>
              <a:ahLst/>
              <a:cxnLst>
                <a:cxn ang="0">
                  <a:pos x="T0" y="T1"/>
                </a:cxn>
                <a:cxn ang="0">
                  <a:pos x="T2" y="T3"/>
                </a:cxn>
                <a:cxn ang="0">
                  <a:pos x="T4" y="T5"/>
                </a:cxn>
                <a:cxn ang="0">
                  <a:pos x="T6" y="T7"/>
                </a:cxn>
                <a:cxn ang="0">
                  <a:pos x="T8" y="T9"/>
                </a:cxn>
                <a:cxn ang="0">
                  <a:pos x="T10" y="T11"/>
                </a:cxn>
              </a:cxnLst>
              <a:rect l="0" t="0" r="r" b="b"/>
              <a:pathLst>
                <a:path w="1264" h="542">
                  <a:moveTo>
                    <a:pt x="0" y="177"/>
                  </a:moveTo>
                  <a:cubicBezTo>
                    <a:pt x="76" y="137"/>
                    <a:pt x="76" y="137"/>
                    <a:pt x="76" y="137"/>
                  </a:cubicBezTo>
                  <a:cubicBezTo>
                    <a:pt x="1143" y="0"/>
                    <a:pt x="1143" y="0"/>
                    <a:pt x="1143" y="0"/>
                  </a:cubicBezTo>
                  <a:cubicBezTo>
                    <a:pt x="1143" y="0"/>
                    <a:pt x="1264" y="46"/>
                    <a:pt x="1207" y="148"/>
                  </a:cubicBezTo>
                  <a:cubicBezTo>
                    <a:pt x="1130" y="284"/>
                    <a:pt x="656" y="542"/>
                    <a:pt x="656" y="542"/>
                  </a:cubicBezTo>
                  <a:lnTo>
                    <a:pt x="0" y="177"/>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8"/>
            <p:cNvSpPr>
              <a:spLocks/>
            </p:cNvSpPr>
            <p:nvPr userDrawn="1"/>
          </p:nvSpPr>
          <p:spPr bwMode="auto">
            <a:xfrm>
              <a:off x="7853363" y="1793875"/>
              <a:ext cx="1754188" cy="746125"/>
            </a:xfrm>
            <a:custGeom>
              <a:avLst/>
              <a:gdLst>
                <a:gd name="T0" fmla="*/ 0 w 1105"/>
                <a:gd name="T1" fmla="*/ 18 h 470"/>
                <a:gd name="T2" fmla="*/ 6 w 1105"/>
                <a:gd name="T3" fmla="*/ 150 h 470"/>
                <a:gd name="T4" fmla="*/ 628 w 1105"/>
                <a:gd name="T5" fmla="*/ 470 h 470"/>
                <a:gd name="T6" fmla="*/ 1105 w 1105"/>
                <a:gd name="T7" fmla="*/ 175 h 470"/>
                <a:gd name="T8" fmla="*/ 1101 w 1105"/>
                <a:gd name="T9" fmla="*/ 25 h 470"/>
                <a:gd name="T10" fmla="*/ 608 w 1105"/>
                <a:gd name="T11" fmla="*/ 316 h 470"/>
                <a:gd name="T12" fmla="*/ 2 w 1105"/>
                <a:gd name="T13" fmla="*/ 0 h 470"/>
                <a:gd name="T14" fmla="*/ 0 w 1105"/>
                <a:gd name="T15" fmla="*/ 18 h 4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470">
                  <a:moveTo>
                    <a:pt x="0" y="18"/>
                  </a:moveTo>
                  <a:lnTo>
                    <a:pt x="6" y="150"/>
                  </a:lnTo>
                  <a:lnTo>
                    <a:pt x="628" y="470"/>
                  </a:lnTo>
                  <a:lnTo>
                    <a:pt x="1105" y="175"/>
                  </a:lnTo>
                  <a:lnTo>
                    <a:pt x="1101" y="25"/>
                  </a:lnTo>
                  <a:lnTo>
                    <a:pt x="608" y="316"/>
                  </a:lnTo>
                  <a:lnTo>
                    <a:pt x="2" y="0"/>
                  </a:lnTo>
                  <a:lnTo>
                    <a:pt x="0" y="18"/>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9"/>
            <p:cNvSpPr>
              <a:spLocks/>
            </p:cNvSpPr>
            <p:nvPr userDrawn="1"/>
          </p:nvSpPr>
          <p:spPr bwMode="auto">
            <a:xfrm>
              <a:off x="7797801" y="1282700"/>
              <a:ext cx="1893888" cy="974725"/>
            </a:xfrm>
            <a:custGeom>
              <a:avLst/>
              <a:gdLst>
                <a:gd name="T0" fmla="*/ 0 w 1194"/>
                <a:gd name="T1" fmla="*/ 284 h 614"/>
                <a:gd name="T2" fmla="*/ 653 w 1194"/>
                <a:gd name="T3" fmla="*/ 614 h 614"/>
                <a:gd name="T4" fmla="*/ 1194 w 1194"/>
                <a:gd name="T5" fmla="*/ 305 h 614"/>
                <a:gd name="T6" fmla="*/ 1176 w 1194"/>
                <a:gd name="T7" fmla="*/ 297 h 614"/>
                <a:gd name="T8" fmla="*/ 563 w 1194"/>
                <a:gd name="T9" fmla="*/ 21 h 614"/>
                <a:gd name="T10" fmla="*/ 485 w 1194"/>
                <a:gd name="T11" fmla="*/ 14 h 614"/>
                <a:gd name="T12" fmla="*/ 0 w 1194"/>
                <a:gd name="T13" fmla="*/ 284 h 614"/>
              </a:gdLst>
              <a:ahLst/>
              <a:cxnLst>
                <a:cxn ang="0">
                  <a:pos x="T0" y="T1"/>
                </a:cxn>
                <a:cxn ang="0">
                  <a:pos x="T2" y="T3"/>
                </a:cxn>
                <a:cxn ang="0">
                  <a:pos x="T4" y="T5"/>
                </a:cxn>
                <a:cxn ang="0">
                  <a:pos x="T6" y="T7"/>
                </a:cxn>
                <a:cxn ang="0">
                  <a:pos x="T8" y="T9"/>
                </a:cxn>
                <a:cxn ang="0">
                  <a:pos x="T10" y="T11"/>
                </a:cxn>
                <a:cxn ang="0">
                  <a:pos x="T12" y="T13"/>
                </a:cxn>
              </a:cxnLst>
              <a:rect l="0" t="0" r="r" b="b"/>
              <a:pathLst>
                <a:path w="1194" h="614">
                  <a:moveTo>
                    <a:pt x="0" y="284"/>
                  </a:moveTo>
                  <a:cubicBezTo>
                    <a:pt x="653" y="614"/>
                    <a:pt x="653" y="614"/>
                    <a:pt x="653" y="614"/>
                  </a:cubicBezTo>
                  <a:cubicBezTo>
                    <a:pt x="1194" y="305"/>
                    <a:pt x="1194" y="305"/>
                    <a:pt x="1194" y="305"/>
                  </a:cubicBezTo>
                  <a:cubicBezTo>
                    <a:pt x="1176" y="297"/>
                    <a:pt x="1176" y="297"/>
                    <a:pt x="1176" y="297"/>
                  </a:cubicBezTo>
                  <a:cubicBezTo>
                    <a:pt x="563" y="21"/>
                    <a:pt x="563" y="21"/>
                    <a:pt x="563" y="21"/>
                  </a:cubicBezTo>
                  <a:cubicBezTo>
                    <a:pt x="563" y="21"/>
                    <a:pt x="521" y="0"/>
                    <a:pt x="485" y="14"/>
                  </a:cubicBezTo>
                  <a:cubicBezTo>
                    <a:pt x="450" y="29"/>
                    <a:pt x="0" y="284"/>
                    <a:pt x="0" y="284"/>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0"/>
            <p:cNvSpPr>
              <a:spLocks/>
            </p:cNvSpPr>
            <p:nvPr userDrawn="1"/>
          </p:nvSpPr>
          <p:spPr bwMode="auto">
            <a:xfrm>
              <a:off x="7797801" y="1733550"/>
              <a:ext cx="1041400" cy="609600"/>
            </a:xfrm>
            <a:custGeom>
              <a:avLst/>
              <a:gdLst>
                <a:gd name="T0" fmla="*/ 653 w 656"/>
                <a:gd name="T1" fmla="*/ 330 h 384"/>
                <a:gd name="T2" fmla="*/ 0 w 656"/>
                <a:gd name="T3" fmla="*/ 0 h 384"/>
                <a:gd name="T4" fmla="*/ 3 w 656"/>
                <a:gd name="T5" fmla="*/ 50 h 384"/>
                <a:gd name="T6" fmla="*/ 656 w 656"/>
                <a:gd name="T7" fmla="*/ 384 h 384"/>
                <a:gd name="T8" fmla="*/ 653 w 656"/>
                <a:gd name="T9" fmla="*/ 330 h 384"/>
              </a:gdLst>
              <a:ahLst/>
              <a:cxnLst>
                <a:cxn ang="0">
                  <a:pos x="T0" y="T1"/>
                </a:cxn>
                <a:cxn ang="0">
                  <a:pos x="T2" y="T3"/>
                </a:cxn>
                <a:cxn ang="0">
                  <a:pos x="T4" y="T5"/>
                </a:cxn>
                <a:cxn ang="0">
                  <a:pos x="T6" y="T7"/>
                </a:cxn>
                <a:cxn ang="0">
                  <a:pos x="T8" y="T9"/>
                </a:cxn>
              </a:cxnLst>
              <a:rect l="0" t="0" r="r" b="b"/>
              <a:pathLst>
                <a:path w="656" h="384">
                  <a:moveTo>
                    <a:pt x="653" y="330"/>
                  </a:moveTo>
                  <a:lnTo>
                    <a:pt x="0" y="0"/>
                  </a:lnTo>
                  <a:lnTo>
                    <a:pt x="3" y="50"/>
                  </a:lnTo>
                  <a:lnTo>
                    <a:pt x="656" y="384"/>
                  </a:lnTo>
                  <a:lnTo>
                    <a:pt x="653" y="33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1"/>
            <p:cNvSpPr>
              <a:spLocks/>
            </p:cNvSpPr>
            <p:nvPr userDrawn="1"/>
          </p:nvSpPr>
          <p:spPr bwMode="auto">
            <a:xfrm>
              <a:off x="7813676" y="2058988"/>
              <a:ext cx="1039813" cy="619125"/>
            </a:xfrm>
            <a:custGeom>
              <a:avLst/>
              <a:gdLst>
                <a:gd name="T0" fmla="*/ 0 w 655"/>
                <a:gd name="T1" fmla="*/ 0 h 390"/>
                <a:gd name="T2" fmla="*/ 2 w 655"/>
                <a:gd name="T3" fmla="*/ 44 h 390"/>
                <a:gd name="T4" fmla="*/ 655 w 655"/>
                <a:gd name="T5" fmla="*/ 390 h 390"/>
                <a:gd name="T6" fmla="*/ 653 w 655"/>
                <a:gd name="T7" fmla="*/ 342 h 390"/>
                <a:gd name="T8" fmla="*/ 0 w 655"/>
                <a:gd name="T9" fmla="*/ 0 h 390"/>
              </a:gdLst>
              <a:ahLst/>
              <a:cxnLst>
                <a:cxn ang="0">
                  <a:pos x="T0" y="T1"/>
                </a:cxn>
                <a:cxn ang="0">
                  <a:pos x="T2" y="T3"/>
                </a:cxn>
                <a:cxn ang="0">
                  <a:pos x="T4" y="T5"/>
                </a:cxn>
                <a:cxn ang="0">
                  <a:pos x="T6" y="T7"/>
                </a:cxn>
                <a:cxn ang="0">
                  <a:pos x="T8" y="T9"/>
                </a:cxn>
              </a:cxnLst>
              <a:rect l="0" t="0" r="r" b="b"/>
              <a:pathLst>
                <a:path w="655" h="390">
                  <a:moveTo>
                    <a:pt x="0" y="0"/>
                  </a:moveTo>
                  <a:lnTo>
                    <a:pt x="2" y="44"/>
                  </a:lnTo>
                  <a:lnTo>
                    <a:pt x="655" y="390"/>
                  </a:lnTo>
                  <a:lnTo>
                    <a:pt x="653" y="342"/>
                  </a:lnTo>
                  <a:lnTo>
                    <a:pt x="0"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
            <p:cNvSpPr>
              <a:spLocks/>
            </p:cNvSpPr>
            <p:nvPr userDrawn="1"/>
          </p:nvSpPr>
          <p:spPr bwMode="auto">
            <a:xfrm>
              <a:off x="8834438" y="1733550"/>
              <a:ext cx="949325" cy="944563"/>
            </a:xfrm>
            <a:custGeom>
              <a:avLst/>
              <a:gdLst>
                <a:gd name="T0" fmla="*/ 1 w 599"/>
                <a:gd name="T1" fmla="*/ 384 h 595"/>
                <a:gd name="T2" fmla="*/ 476 w 599"/>
                <a:gd name="T3" fmla="*/ 73 h 595"/>
                <a:gd name="T4" fmla="*/ 553 w 599"/>
                <a:gd name="T5" fmla="*/ 88 h 595"/>
                <a:gd name="T6" fmla="*/ 494 w 599"/>
                <a:gd name="T7" fmla="*/ 246 h 595"/>
                <a:gd name="T8" fmla="*/ 10 w 599"/>
                <a:gd name="T9" fmla="*/ 547 h 595"/>
                <a:gd name="T10" fmla="*/ 12 w 599"/>
                <a:gd name="T11" fmla="*/ 595 h 595"/>
                <a:gd name="T12" fmla="*/ 508 w 599"/>
                <a:gd name="T13" fmla="*/ 278 h 595"/>
                <a:gd name="T14" fmla="*/ 592 w 599"/>
                <a:gd name="T15" fmla="*/ 117 h 595"/>
                <a:gd name="T16" fmla="*/ 484 w 599"/>
                <a:gd name="T17" fmla="*/ 22 h 595"/>
                <a:gd name="T18" fmla="*/ 0 w 599"/>
                <a:gd name="T19" fmla="*/ 330 h 595"/>
                <a:gd name="T20" fmla="*/ 1 w 599"/>
                <a:gd name="T21" fmla="*/ 38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9" h="595">
                  <a:moveTo>
                    <a:pt x="1" y="384"/>
                  </a:moveTo>
                  <a:cubicBezTo>
                    <a:pt x="476" y="73"/>
                    <a:pt x="476" y="73"/>
                    <a:pt x="476" y="73"/>
                  </a:cubicBezTo>
                  <a:cubicBezTo>
                    <a:pt x="476" y="73"/>
                    <a:pt x="530" y="36"/>
                    <a:pt x="553" y="88"/>
                  </a:cubicBezTo>
                  <a:cubicBezTo>
                    <a:pt x="576" y="140"/>
                    <a:pt x="533" y="218"/>
                    <a:pt x="494" y="246"/>
                  </a:cubicBezTo>
                  <a:cubicBezTo>
                    <a:pt x="10" y="547"/>
                    <a:pt x="10" y="547"/>
                    <a:pt x="10" y="547"/>
                  </a:cubicBezTo>
                  <a:cubicBezTo>
                    <a:pt x="12" y="595"/>
                    <a:pt x="12" y="595"/>
                    <a:pt x="12" y="595"/>
                  </a:cubicBezTo>
                  <a:cubicBezTo>
                    <a:pt x="508" y="278"/>
                    <a:pt x="508" y="278"/>
                    <a:pt x="508" y="278"/>
                  </a:cubicBezTo>
                  <a:cubicBezTo>
                    <a:pt x="508" y="278"/>
                    <a:pt x="599" y="205"/>
                    <a:pt x="592" y="117"/>
                  </a:cubicBezTo>
                  <a:cubicBezTo>
                    <a:pt x="585" y="30"/>
                    <a:pt x="525" y="0"/>
                    <a:pt x="484" y="22"/>
                  </a:cubicBezTo>
                  <a:cubicBezTo>
                    <a:pt x="0" y="330"/>
                    <a:pt x="0" y="330"/>
                    <a:pt x="0" y="330"/>
                  </a:cubicBezTo>
                  <a:lnTo>
                    <a:pt x="1" y="384"/>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3"/>
            <p:cNvSpPr>
              <a:spLocks/>
            </p:cNvSpPr>
            <p:nvPr userDrawn="1"/>
          </p:nvSpPr>
          <p:spPr bwMode="auto">
            <a:xfrm>
              <a:off x="7797801" y="1282700"/>
              <a:ext cx="1868488" cy="477838"/>
            </a:xfrm>
            <a:custGeom>
              <a:avLst/>
              <a:gdLst>
                <a:gd name="T0" fmla="*/ 0 w 1178"/>
                <a:gd name="T1" fmla="*/ 284 h 301"/>
                <a:gd name="T2" fmla="*/ 1178 w 1178"/>
                <a:gd name="T3" fmla="*/ 301 h 301"/>
                <a:gd name="T4" fmla="*/ 1176 w 1178"/>
                <a:gd name="T5" fmla="*/ 297 h 301"/>
                <a:gd name="T6" fmla="*/ 563 w 1178"/>
                <a:gd name="T7" fmla="*/ 21 h 301"/>
                <a:gd name="T8" fmla="*/ 485 w 1178"/>
                <a:gd name="T9" fmla="*/ 14 h 301"/>
                <a:gd name="T10" fmla="*/ 0 w 1178"/>
                <a:gd name="T11" fmla="*/ 284 h 301"/>
              </a:gdLst>
              <a:ahLst/>
              <a:cxnLst>
                <a:cxn ang="0">
                  <a:pos x="T0" y="T1"/>
                </a:cxn>
                <a:cxn ang="0">
                  <a:pos x="T2" y="T3"/>
                </a:cxn>
                <a:cxn ang="0">
                  <a:pos x="T4" y="T5"/>
                </a:cxn>
                <a:cxn ang="0">
                  <a:pos x="T6" y="T7"/>
                </a:cxn>
                <a:cxn ang="0">
                  <a:pos x="T8" y="T9"/>
                </a:cxn>
                <a:cxn ang="0">
                  <a:pos x="T10" y="T11"/>
                </a:cxn>
              </a:cxnLst>
              <a:rect l="0" t="0" r="r" b="b"/>
              <a:pathLst>
                <a:path w="1178" h="301">
                  <a:moveTo>
                    <a:pt x="0" y="284"/>
                  </a:moveTo>
                  <a:cubicBezTo>
                    <a:pt x="1178" y="301"/>
                    <a:pt x="1178" y="301"/>
                    <a:pt x="1178" y="301"/>
                  </a:cubicBezTo>
                  <a:cubicBezTo>
                    <a:pt x="1176" y="297"/>
                    <a:pt x="1176" y="297"/>
                    <a:pt x="1176" y="297"/>
                  </a:cubicBezTo>
                  <a:cubicBezTo>
                    <a:pt x="563" y="21"/>
                    <a:pt x="563" y="21"/>
                    <a:pt x="563" y="21"/>
                  </a:cubicBezTo>
                  <a:cubicBezTo>
                    <a:pt x="563" y="21"/>
                    <a:pt x="521" y="0"/>
                    <a:pt x="485" y="14"/>
                  </a:cubicBezTo>
                  <a:cubicBezTo>
                    <a:pt x="450" y="29"/>
                    <a:pt x="0" y="284"/>
                    <a:pt x="0" y="284"/>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4"/>
            <p:cNvSpPr>
              <a:spLocks/>
            </p:cNvSpPr>
            <p:nvPr userDrawn="1"/>
          </p:nvSpPr>
          <p:spPr bwMode="auto">
            <a:xfrm>
              <a:off x="6721476" y="3371850"/>
              <a:ext cx="2201863" cy="901700"/>
            </a:xfrm>
            <a:custGeom>
              <a:avLst/>
              <a:gdLst>
                <a:gd name="T0" fmla="*/ 1387 w 1387"/>
                <a:gd name="T1" fmla="*/ 136 h 568"/>
                <a:gd name="T2" fmla="*/ 1302 w 1387"/>
                <a:gd name="T3" fmla="*/ 96 h 568"/>
                <a:gd name="T4" fmla="*/ 129 w 1387"/>
                <a:gd name="T5" fmla="*/ 0 h 568"/>
                <a:gd name="T6" fmla="*/ 67 w 1387"/>
                <a:gd name="T7" fmla="*/ 164 h 568"/>
                <a:gd name="T8" fmla="*/ 689 w 1387"/>
                <a:gd name="T9" fmla="*/ 568 h 568"/>
                <a:gd name="T10" fmla="*/ 1387 w 1387"/>
                <a:gd name="T11" fmla="*/ 136 h 568"/>
              </a:gdLst>
              <a:ahLst/>
              <a:cxnLst>
                <a:cxn ang="0">
                  <a:pos x="T0" y="T1"/>
                </a:cxn>
                <a:cxn ang="0">
                  <a:pos x="T2" y="T3"/>
                </a:cxn>
                <a:cxn ang="0">
                  <a:pos x="T4" y="T5"/>
                </a:cxn>
                <a:cxn ang="0">
                  <a:pos x="T6" y="T7"/>
                </a:cxn>
                <a:cxn ang="0">
                  <a:pos x="T8" y="T9"/>
                </a:cxn>
                <a:cxn ang="0">
                  <a:pos x="T10" y="T11"/>
                </a:cxn>
              </a:cxnLst>
              <a:rect l="0" t="0" r="r" b="b"/>
              <a:pathLst>
                <a:path w="1387" h="568">
                  <a:moveTo>
                    <a:pt x="1387" y="136"/>
                  </a:moveTo>
                  <a:cubicBezTo>
                    <a:pt x="1302" y="96"/>
                    <a:pt x="1302" y="96"/>
                    <a:pt x="1302" y="96"/>
                  </a:cubicBezTo>
                  <a:cubicBezTo>
                    <a:pt x="129" y="0"/>
                    <a:pt x="129" y="0"/>
                    <a:pt x="129" y="0"/>
                  </a:cubicBezTo>
                  <a:cubicBezTo>
                    <a:pt x="129" y="0"/>
                    <a:pt x="0" y="56"/>
                    <a:pt x="67" y="164"/>
                  </a:cubicBezTo>
                  <a:cubicBezTo>
                    <a:pt x="157" y="309"/>
                    <a:pt x="689" y="568"/>
                    <a:pt x="689" y="568"/>
                  </a:cubicBezTo>
                  <a:lnTo>
                    <a:pt x="1387" y="136"/>
                  </a:lnTo>
                  <a:close/>
                </a:path>
              </a:pathLst>
            </a:custGeom>
            <a:solidFill>
              <a:srgbClr val="D61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
            <p:cNvSpPr>
              <a:spLocks/>
            </p:cNvSpPr>
            <p:nvPr userDrawn="1"/>
          </p:nvSpPr>
          <p:spPr bwMode="auto">
            <a:xfrm>
              <a:off x="6958013" y="3300413"/>
              <a:ext cx="1911350" cy="865188"/>
            </a:xfrm>
            <a:custGeom>
              <a:avLst/>
              <a:gdLst>
                <a:gd name="T0" fmla="*/ 1204 w 1204"/>
                <a:gd name="T1" fmla="*/ 20 h 545"/>
                <a:gd name="T2" fmla="*/ 1204 w 1204"/>
                <a:gd name="T3" fmla="*/ 164 h 545"/>
                <a:gd name="T4" fmla="*/ 540 w 1204"/>
                <a:gd name="T5" fmla="*/ 545 h 545"/>
                <a:gd name="T6" fmla="*/ 3 w 1204"/>
                <a:gd name="T7" fmla="*/ 247 h 545"/>
                <a:gd name="T8" fmla="*/ 0 w 1204"/>
                <a:gd name="T9" fmla="*/ 82 h 545"/>
                <a:gd name="T10" fmla="*/ 554 w 1204"/>
                <a:gd name="T11" fmla="*/ 376 h 545"/>
                <a:gd name="T12" fmla="*/ 1201 w 1204"/>
                <a:gd name="T13" fmla="*/ 0 h 545"/>
                <a:gd name="T14" fmla="*/ 1204 w 1204"/>
                <a:gd name="T15" fmla="*/ 20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4" h="545">
                  <a:moveTo>
                    <a:pt x="1204" y="20"/>
                  </a:moveTo>
                  <a:lnTo>
                    <a:pt x="1204" y="164"/>
                  </a:lnTo>
                  <a:lnTo>
                    <a:pt x="540" y="545"/>
                  </a:lnTo>
                  <a:lnTo>
                    <a:pt x="3" y="247"/>
                  </a:lnTo>
                  <a:lnTo>
                    <a:pt x="0" y="82"/>
                  </a:lnTo>
                  <a:lnTo>
                    <a:pt x="554" y="376"/>
                  </a:lnTo>
                  <a:lnTo>
                    <a:pt x="1201" y="0"/>
                  </a:lnTo>
                  <a:lnTo>
                    <a:pt x="120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p:cNvSpPr>
              <a:spLocks/>
            </p:cNvSpPr>
            <p:nvPr userDrawn="1"/>
          </p:nvSpPr>
          <p:spPr bwMode="auto">
            <a:xfrm>
              <a:off x="6854826" y="2779713"/>
              <a:ext cx="2068513" cy="1076325"/>
            </a:xfrm>
            <a:custGeom>
              <a:avLst/>
              <a:gdLst>
                <a:gd name="T0" fmla="*/ 1303 w 1303"/>
                <a:gd name="T1" fmla="*/ 285 h 678"/>
                <a:gd name="T2" fmla="*/ 606 w 1303"/>
                <a:gd name="T3" fmla="*/ 678 h 678"/>
                <a:gd name="T4" fmla="*/ 0 w 1303"/>
                <a:gd name="T5" fmla="*/ 367 h 678"/>
                <a:gd name="T6" fmla="*/ 20 w 1303"/>
                <a:gd name="T7" fmla="*/ 357 h 678"/>
                <a:gd name="T8" fmla="*/ 675 w 1303"/>
                <a:gd name="T9" fmla="*/ 26 h 678"/>
                <a:gd name="T10" fmla="*/ 760 w 1303"/>
                <a:gd name="T11" fmla="*/ 14 h 678"/>
                <a:gd name="T12" fmla="*/ 1303 w 1303"/>
                <a:gd name="T13" fmla="*/ 285 h 678"/>
              </a:gdLst>
              <a:ahLst/>
              <a:cxnLst>
                <a:cxn ang="0">
                  <a:pos x="T0" y="T1"/>
                </a:cxn>
                <a:cxn ang="0">
                  <a:pos x="T2" y="T3"/>
                </a:cxn>
                <a:cxn ang="0">
                  <a:pos x="T4" y="T5"/>
                </a:cxn>
                <a:cxn ang="0">
                  <a:pos x="T6" y="T7"/>
                </a:cxn>
                <a:cxn ang="0">
                  <a:pos x="T8" y="T9"/>
                </a:cxn>
                <a:cxn ang="0">
                  <a:pos x="T10" y="T11"/>
                </a:cxn>
                <a:cxn ang="0">
                  <a:pos x="T12" y="T13"/>
                </a:cxn>
              </a:cxnLst>
              <a:rect l="0" t="0" r="r" b="b"/>
              <a:pathLst>
                <a:path w="1303" h="678">
                  <a:moveTo>
                    <a:pt x="1303" y="285"/>
                  </a:moveTo>
                  <a:cubicBezTo>
                    <a:pt x="606" y="678"/>
                    <a:pt x="606" y="678"/>
                    <a:pt x="606" y="678"/>
                  </a:cubicBezTo>
                  <a:cubicBezTo>
                    <a:pt x="0" y="367"/>
                    <a:pt x="0" y="367"/>
                    <a:pt x="0" y="367"/>
                  </a:cubicBezTo>
                  <a:cubicBezTo>
                    <a:pt x="20" y="357"/>
                    <a:pt x="20" y="357"/>
                    <a:pt x="20" y="357"/>
                  </a:cubicBezTo>
                  <a:cubicBezTo>
                    <a:pt x="675" y="26"/>
                    <a:pt x="675" y="26"/>
                    <a:pt x="675" y="26"/>
                  </a:cubicBezTo>
                  <a:cubicBezTo>
                    <a:pt x="675" y="26"/>
                    <a:pt x="720" y="0"/>
                    <a:pt x="760" y="14"/>
                  </a:cubicBezTo>
                  <a:cubicBezTo>
                    <a:pt x="800" y="28"/>
                    <a:pt x="1303" y="285"/>
                    <a:pt x="1303" y="285"/>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7"/>
            <p:cNvSpPr>
              <a:spLocks/>
            </p:cNvSpPr>
            <p:nvPr userDrawn="1"/>
          </p:nvSpPr>
          <p:spPr bwMode="auto">
            <a:xfrm>
              <a:off x="7816851" y="3232150"/>
              <a:ext cx="1106488" cy="717550"/>
            </a:xfrm>
            <a:custGeom>
              <a:avLst/>
              <a:gdLst>
                <a:gd name="T0" fmla="*/ 0 w 697"/>
                <a:gd name="T1" fmla="*/ 393 h 452"/>
                <a:gd name="T2" fmla="*/ 697 w 697"/>
                <a:gd name="T3" fmla="*/ 0 h 452"/>
                <a:gd name="T4" fmla="*/ 697 w 697"/>
                <a:gd name="T5" fmla="*/ 54 h 452"/>
                <a:gd name="T6" fmla="*/ 0 w 697"/>
                <a:gd name="T7" fmla="*/ 452 h 452"/>
                <a:gd name="T8" fmla="*/ 0 w 697"/>
                <a:gd name="T9" fmla="*/ 393 h 452"/>
              </a:gdLst>
              <a:ahLst/>
              <a:cxnLst>
                <a:cxn ang="0">
                  <a:pos x="T0" y="T1"/>
                </a:cxn>
                <a:cxn ang="0">
                  <a:pos x="T2" y="T3"/>
                </a:cxn>
                <a:cxn ang="0">
                  <a:pos x="T4" y="T5"/>
                </a:cxn>
                <a:cxn ang="0">
                  <a:pos x="T6" y="T7"/>
                </a:cxn>
                <a:cxn ang="0">
                  <a:pos x="T8" y="T9"/>
                </a:cxn>
              </a:cxnLst>
              <a:rect l="0" t="0" r="r" b="b"/>
              <a:pathLst>
                <a:path w="697" h="452">
                  <a:moveTo>
                    <a:pt x="0" y="393"/>
                  </a:moveTo>
                  <a:lnTo>
                    <a:pt x="697" y="0"/>
                  </a:lnTo>
                  <a:lnTo>
                    <a:pt x="697" y="54"/>
                  </a:lnTo>
                  <a:lnTo>
                    <a:pt x="0" y="452"/>
                  </a:lnTo>
                  <a:lnTo>
                    <a:pt x="0" y="393"/>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8"/>
            <p:cNvSpPr>
              <a:spLocks/>
            </p:cNvSpPr>
            <p:nvPr userDrawn="1"/>
          </p:nvSpPr>
          <p:spPr bwMode="auto">
            <a:xfrm>
              <a:off x="7816851" y="3587750"/>
              <a:ext cx="1106488" cy="728663"/>
            </a:xfrm>
            <a:custGeom>
              <a:avLst/>
              <a:gdLst>
                <a:gd name="T0" fmla="*/ 697 w 697"/>
                <a:gd name="T1" fmla="*/ 0 h 459"/>
                <a:gd name="T2" fmla="*/ 697 w 697"/>
                <a:gd name="T3" fmla="*/ 49 h 459"/>
                <a:gd name="T4" fmla="*/ 0 w 697"/>
                <a:gd name="T5" fmla="*/ 459 h 459"/>
                <a:gd name="T6" fmla="*/ 0 w 697"/>
                <a:gd name="T7" fmla="*/ 407 h 459"/>
                <a:gd name="T8" fmla="*/ 697 w 697"/>
                <a:gd name="T9" fmla="*/ 0 h 459"/>
              </a:gdLst>
              <a:ahLst/>
              <a:cxnLst>
                <a:cxn ang="0">
                  <a:pos x="T0" y="T1"/>
                </a:cxn>
                <a:cxn ang="0">
                  <a:pos x="T2" y="T3"/>
                </a:cxn>
                <a:cxn ang="0">
                  <a:pos x="T4" y="T5"/>
                </a:cxn>
                <a:cxn ang="0">
                  <a:pos x="T6" y="T7"/>
                </a:cxn>
                <a:cxn ang="0">
                  <a:pos x="T8" y="T9"/>
                </a:cxn>
              </a:cxnLst>
              <a:rect l="0" t="0" r="r" b="b"/>
              <a:pathLst>
                <a:path w="697" h="459">
                  <a:moveTo>
                    <a:pt x="697" y="0"/>
                  </a:moveTo>
                  <a:lnTo>
                    <a:pt x="697" y="49"/>
                  </a:lnTo>
                  <a:lnTo>
                    <a:pt x="0" y="459"/>
                  </a:lnTo>
                  <a:lnTo>
                    <a:pt x="0" y="407"/>
                  </a:lnTo>
                  <a:lnTo>
                    <a:pt x="697"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9"/>
            <p:cNvSpPr>
              <a:spLocks/>
            </p:cNvSpPr>
            <p:nvPr userDrawn="1"/>
          </p:nvSpPr>
          <p:spPr bwMode="auto">
            <a:xfrm>
              <a:off x="6767513" y="3324225"/>
              <a:ext cx="1052513" cy="992188"/>
            </a:xfrm>
            <a:custGeom>
              <a:avLst/>
              <a:gdLst>
                <a:gd name="T0" fmla="*/ 663 w 663"/>
                <a:gd name="T1" fmla="*/ 394 h 625"/>
                <a:gd name="T2" fmla="*/ 128 w 663"/>
                <a:gd name="T3" fmla="*/ 77 h 625"/>
                <a:gd name="T4" fmla="*/ 46 w 663"/>
                <a:gd name="T5" fmla="*/ 98 h 625"/>
                <a:gd name="T6" fmla="*/ 117 w 663"/>
                <a:gd name="T7" fmla="*/ 267 h 625"/>
                <a:gd name="T8" fmla="*/ 661 w 663"/>
                <a:gd name="T9" fmla="*/ 573 h 625"/>
                <a:gd name="T10" fmla="*/ 661 w 663"/>
                <a:gd name="T11" fmla="*/ 625 h 625"/>
                <a:gd name="T12" fmla="*/ 104 w 663"/>
                <a:gd name="T13" fmla="*/ 303 h 625"/>
                <a:gd name="T14" fmla="*/ 4 w 663"/>
                <a:gd name="T15" fmla="*/ 132 h 625"/>
                <a:gd name="T16" fmla="*/ 117 w 663"/>
                <a:gd name="T17" fmla="*/ 23 h 625"/>
                <a:gd name="T18" fmla="*/ 661 w 663"/>
                <a:gd name="T19" fmla="*/ 335 h 625"/>
                <a:gd name="T20" fmla="*/ 663 w 663"/>
                <a:gd name="T21" fmla="*/ 39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625">
                  <a:moveTo>
                    <a:pt x="663" y="394"/>
                  </a:moveTo>
                  <a:cubicBezTo>
                    <a:pt x="128" y="77"/>
                    <a:pt x="128" y="77"/>
                    <a:pt x="128" y="77"/>
                  </a:cubicBezTo>
                  <a:cubicBezTo>
                    <a:pt x="128" y="77"/>
                    <a:pt x="68" y="40"/>
                    <a:pt x="46" y="98"/>
                  </a:cubicBezTo>
                  <a:cubicBezTo>
                    <a:pt x="23" y="156"/>
                    <a:pt x="74" y="239"/>
                    <a:pt x="117" y="267"/>
                  </a:cubicBezTo>
                  <a:cubicBezTo>
                    <a:pt x="661" y="573"/>
                    <a:pt x="661" y="573"/>
                    <a:pt x="661" y="573"/>
                  </a:cubicBezTo>
                  <a:cubicBezTo>
                    <a:pt x="661" y="625"/>
                    <a:pt x="661" y="625"/>
                    <a:pt x="661" y="625"/>
                  </a:cubicBezTo>
                  <a:cubicBezTo>
                    <a:pt x="104" y="303"/>
                    <a:pt x="104" y="303"/>
                    <a:pt x="104" y="303"/>
                  </a:cubicBezTo>
                  <a:cubicBezTo>
                    <a:pt x="104" y="303"/>
                    <a:pt x="0" y="228"/>
                    <a:pt x="4" y="132"/>
                  </a:cubicBezTo>
                  <a:cubicBezTo>
                    <a:pt x="8" y="36"/>
                    <a:pt x="72" y="0"/>
                    <a:pt x="117" y="23"/>
                  </a:cubicBezTo>
                  <a:cubicBezTo>
                    <a:pt x="661" y="335"/>
                    <a:pt x="661" y="335"/>
                    <a:pt x="661" y="335"/>
                  </a:cubicBezTo>
                  <a:lnTo>
                    <a:pt x="663" y="394"/>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
            <p:cNvSpPr>
              <a:spLocks/>
            </p:cNvSpPr>
            <p:nvPr userDrawn="1"/>
          </p:nvSpPr>
          <p:spPr bwMode="auto">
            <a:xfrm>
              <a:off x="6881813" y="2779713"/>
              <a:ext cx="2041525" cy="574675"/>
            </a:xfrm>
            <a:custGeom>
              <a:avLst/>
              <a:gdLst>
                <a:gd name="T0" fmla="*/ 1286 w 1286"/>
                <a:gd name="T1" fmla="*/ 285 h 362"/>
                <a:gd name="T2" fmla="*/ 0 w 1286"/>
                <a:gd name="T3" fmla="*/ 362 h 362"/>
                <a:gd name="T4" fmla="*/ 3 w 1286"/>
                <a:gd name="T5" fmla="*/ 357 h 362"/>
                <a:gd name="T6" fmla="*/ 658 w 1286"/>
                <a:gd name="T7" fmla="*/ 26 h 362"/>
                <a:gd name="T8" fmla="*/ 743 w 1286"/>
                <a:gd name="T9" fmla="*/ 14 h 362"/>
                <a:gd name="T10" fmla="*/ 1286 w 1286"/>
                <a:gd name="T11" fmla="*/ 285 h 362"/>
              </a:gdLst>
              <a:ahLst/>
              <a:cxnLst>
                <a:cxn ang="0">
                  <a:pos x="T0" y="T1"/>
                </a:cxn>
                <a:cxn ang="0">
                  <a:pos x="T2" y="T3"/>
                </a:cxn>
                <a:cxn ang="0">
                  <a:pos x="T4" y="T5"/>
                </a:cxn>
                <a:cxn ang="0">
                  <a:pos x="T6" y="T7"/>
                </a:cxn>
                <a:cxn ang="0">
                  <a:pos x="T8" y="T9"/>
                </a:cxn>
                <a:cxn ang="0">
                  <a:pos x="T10" y="T11"/>
                </a:cxn>
              </a:cxnLst>
              <a:rect l="0" t="0" r="r" b="b"/>
              <a:pathLst>
                <a:path w="1286" h="362">
                  <a:moveTo>
                    <a:pt x="1286" y="285"/>
                  </a:moveTo>
                  <a:cubicBezTo>
                    <a:pt x="0" y="362"/>
                    <a:pt x="0" y="362"/>
                    <a:pt x="0" y="362"/>
                  </a:cubicBezTo>
                  <a:cubicBezTo>
                    <a:pt x="3" y="357"/>
                    <a:pt x="3" y="357"/>
                    <a:pt x="3" y="357"/>
                  </a:cubicBezTo>
                  <a:cubicBezTo>
                    <a:pt x="658" y="26"/>
                    <a:pt x="658" y="26"/>
                    <a:pt x="658" y="26"/>
                  </a:cubicBezTo>
                  <a:cubicBezTo>
                    <a:pt x="658" y="26"/>
                    <a:pt x="703" y="0"/>
                    <a:pt x="743" y="14"/>
                  </a:cubicBezTo>
                  <a:cubicBezTo>
                    <a:pt x="783" y="28"/>
                    <a:pt x="1286" y="285"/>
                    <a:pt x="1286" y="285"/>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
            <p:cNvSpPr>
              <a:spLocks/>
            </p:cNvSpPr>
            <p:nvPr userDrawn="1"/>
          </p:nvSpPr>
          <p:spPr bwMode="auto">
            <a:xfrm>
              <a:off x="8259763" y="2168525"/>
              <a:ext cx="382588" cy="222250"/>
            </a:xfrm>
            <a:custGeom>
              <a:avLst/>
              <a:gdLst>
                <a:gd name="T0" fmla="*/ 1 w 241"/>
                <a:gd name="T1" fmla="*/ 34 h 140"/>
                <a:gd name="T2" fmla="*/ 7 w 241"/>
                <a:gd name="T3" fmla="*/ 16 h 140"/>
                <a:gd name="T4" fmla="*/ 7 w 241"/>
                <a:gd name="T5" fmla="*/ 16 h 140"/>
                <a:gd name="T6" fmla="*/ 17 w 241"/>
                <a:gd name="T7" fmla="*/ 0 h 140"/>
                <a:gd name="T8" fmla="*/ 240 w 241"/>
                <a:gd name="T9" fmla="*/ 106 h 140"/>
                <a:gd name="T10" fmla="*/ 234 w 241"/>
                <a:gd name="T11" fmla="*/ 123 h 140"/>
                <a:gd name="T12" fmla="*/ 234 w 241"/>
                <a:gd name="T13" fmla="*/ 123 h 140"/>
                <a:gd name="T14" fmla="*/ 224 w 241"/>
                <a:gd name="T15" fmla="*/ 139 h 140"/>
                <a:gd name="T16" fmla="*/ 1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1" y="34"/>
                  </a:moveTo>
                  <a:cubicBezTo>
                    <a:pt x="0" y="33"/>
                    <a:pt x="2" y="25"/>
                    <a:pt x="7" y="16"/>
                  </a:cubicBezTo>
                  <a:cubicBezTo>
                    <a:pt x="7" y="16"/>
                    <a:pt x="7" y="16"/>
                    <a:pt x="7" y="16"/>
                  </a:cubicBezTo>
                  <a:cubicBezTo>
                    <a:pt x="11" y="7"/>
                    <a:pt x="16" y="0"/>
                    <a:pt x="17" y="0"/>
                  </a:cubicBezTo>
                  <a:cubicBezTo>
                    <a:pt x="240" y="106"/>
                    <a:pt x="240" y="106"/>
                    <a:pt x="240" y="106"/>
                  </a:cubicBezTo>
                  <a:cubicBezTo>
                    <a:pt x="241" y="106"/>
                    <a:pt x="239" y="114"/>
                    <a:pt x="234" y="123"/>
                  </a:cubicBezTo>
                  <a:cubicBezTo>
                    <a:pt x="234" y="123"/>
                    <a:pt x="234" y="123"/>
                    <a:pt x="234" y="123"/>
                  </a:cubicBezTo>
                  <a:cubicBezTo>
                    <a:pt x="230" y="133"/>
                    <a:pt x="225" y="140"/>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3" name="Freeform 52"/>
            <p:cNvSpPr>
              <a:spLocks/>
            </p:cNvSpPr>
            <p:nvPr userDrawn="1"/>
          </p:nvSpPr>
          <p:spPr bwMode="auto">
            <a:xfrm>
              <a:off x="8191501" y="2311400"/>
              <a:ext cx="382588" cy="222250"/>
            </a:xfrm>
            <a:custGeom>
              <a:avLst/>
              <a:gdLst>
                <a:gd name="T0" fmla="*/ 2 w 241"/>
                <a:gd name="T1" fmla="*/ 34 h 140"/>
                <a:gd name="T2" fmla="*/ 7 w 241"/>
                <a:gd name="T3" fmla="*/ 17 h 140"/>
                <a:gd name="T4" fmla="*/ 7 w 241"/>
                <a:gd name="T5" fmla="*/ 17 h 140"/>
                <a:gd name="T6" fmla="*/ 17 w 241"/>
                <a:gd name="T7" fmla="*/ 1 h 140"/>
                <a:gd name="T8" fmla="*/ 240 w 241"/>
                <a:gd name="T9" fmla="*/ 106 h 140"/>
                <a:gd name="T10" fmla="*/ 235 w 241"/>
                <a:gd name="T11" fmla="*/ 124 h 140"/>
                <a:gd name="T12" fmla="*/ 235 w 241"/>
                <a:gd name="T13" fmla="*/ 124 h 140"/>
                <a:gd name="T14" fmla="*/ 224 w 241"/>
                <a:gd name="T15" fmla="*/ 139 h 140"/>
                <a:gd name="T16" fmla="*/ 2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 y="34"/>
                  </a:moveTo>
                  <a:cubicBezTo>
                    <a:pt x="0" y="34"/>
                    <a:pt x="3" y="26"/>
                    <a:pt x="7" y="17"/>
                  </a:cubicBezTo>
                  <a:cubicBezTo>
                    <a:pt x="7" y="17"/>
                    <a:pt x="7" y="17"/>
                    <a:pt x="7" y="17"/>
                  </a:cubicBezTo>
                  <a:cubicBezTo>
                    <a:pt x="11" y="7"/>
                    <a:pt x="16" y="0"/>
                    <a:pt x="17" y="1"/>
                  </a:cubicBezTo>
                  <a:cubicBezTo>
                    <a:pt x="240" y="106"/>
                    <a:pt x="240" y="106"/>
                    <a:pt x="240" y="106"/>
                  </a:cubicBezTo>
                  <a:cubicBezTo>
                    <a:pt x="241" y="107"/>
                    <a:pt x="239" y="115"/>
                    <a:pt x="235" y="124"/>
                  </a:cubicBezTo>
                  <a:cubicBezTo>
                    <a:pt x="235" y="124"/>
                    <a:pt x="235" y="124"/>
                    <a:pt x="235" y="124"/>
                  </a:cubicBezTo>
                  <a:cubicBezTo>
                    <a:pt x="230" y="133"/>
                    <a:pt x="226" y="140"/>
                    <a:pt x="224" y="139"/>
                  </a:cubicBezTo>
                  <a:lnTo>
                    <a:pt x="2"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4" name="Freeform 53"/>
            <p:cNvSpPr>
              <a:spLocks/>
            </p:cNvSpPr>
            <p:nvPr userDrawn="1"/>
          </p:nvSpPr>
          <p:spPr bwMode="auto">
            <a:xfrm>
              <a:off x="8124826" y="2455863"/>
              <a:ext cx="382588" cy="220663"/>
            </a:xfrm>
            <a:custGeom>
              <a:avLst/>
              <a:gdLst>
                <a:gd name="T0" fmla="*/ 1 w 241"/>
                <a:gd name="T1" fmla="*/ 34 h 139"/>
                <a:gd name="T2" fmla="*/ 6 w 241"/>
                <a:gd name="T3" fmla="*/ 16 h 139"/>
                <a:gd name="T4" fmla="*/ 6 w 241"/>
                <a:gd name="T5" fmla="*/ 16 h 139"/>
                <a:gd name="T6" fmla="*/ 17 w 241"/>
                <a:gd name="T7" fmla="*/ 0 h 139"/>
                <a:gd name="T8" fmla="*/ 239 w 241"/>
                <a:gd name="T9" fmla="*/ 106 h 139"/>
                <a:gd name="T10" fmla="*/ 234 w 241"/>
                <a:gd name="T11" fmla="*/ 123 h 139"/>
                <a:gd name="T12" fmla="*/ 234 w 241"/>
                <a:gd name="T13" fmla="*/ 123 h 139"/>
                <a:gd name="T14" fmla="*/ 224 w 241"/>
                <a:gd name="T15" fmla="*/ 139 h 139"/>
                <a:gd name="T16" fmla="*/ 1 w 241"/>
                <a:gd name="T17" fmla="*/ 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39">
                  <a:moveTo>
                    <a:pt x="1" y="34"/>
                  </a:moveTo>
                  <a:cubicBezTo>
                    <a:pt x="0" y="33"/>
                    <a:pt x="2" y="25"/>
                    <a:pt x="6" y="16"/>
                  </a:cubicBezTo>
                  <a:cubicBezTo>
                    <a:pt x="6" y="16"/>
                    <a:pt x="6" y="16"/>
                    <a:pt x="6" y="16"/>
                  </a:cubicBezTo>
                  <a:cubicBezTo>
                    <a:pt x="11" y="7"/>
                    <a:pt x="15" y="0"/>
                    <a:pt x="17" y="0"/>
                  </a:cubicBezTo>
                  <a:cubicBezTo>
                    <a:pt x="239" y="106"/>
                    <a:pt x="239" y="106"/>
                    <a:pt x="239" y="106"/>
                  </a:cubicBezTo>
                  <a:cubicBezTo>
                    <a:pt x="241" y="106"/>
                    <a:pt x="238" y="114"/>
                    <a:pt x="234" y="123"/>
                  </a:cubicBezTo>
                  <a:cubicBezTo>
                    <a:pt x="234" y="123"/>
                    <a:pt x="234" y="123"/>
                    <a:pt x="234" y="123"/>
                  </a:cubicBezTo>
                  <a:cubicBezTo>
                    <a:pt x="230" y="133"/>
                    <a:pt x="225" y="139"/>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5" name="Freeform 54"/>
            <p:cNvSpPr>
              <a:spLocks/>
            </p:cNvSpPr>
            <p:nvPr userDrawn="1"/>
          </p:nvSpPr>
          <p:spPr bwMode="auto">
            <a:xfrm>
              <a:off x="8056563" y="2598738"/>
              <a:ext cx="382588" cy="222250"/>
            </a:xfrm>
            <a:custGeom>
              <a:avLst/>
              <a:gdLst>
                <a:gd name="T0" fmla="*/ 1 w 241"/>
                <a:gd name="T1" fmla="*/ 34 h 140"/>
                <a:gd name="T2" fmla="*/ 7 w 241"/>
                <a:gd name="T3" fmla="*/ 16 h 140"/>
                <a:gd name="T4" fmla="*/ 7 w 241"/>
                <a:gd name="T5" fmla="*/ 16 h 140"/>
                <a:gd name="T6" fmla="*/ 17 w 241"/>
                <a:gd name="T7" fmla="*/ 1 h 140"/>
                <a:gd name="T8" fmla="*/ 240 w 241"/>
                <a:gd name="T9" fmla="*/ 106 h 140"/>
                <a:gd name="T10" fmla="*/ 234 w 241"/>
                <a:gd name="T11" fmla="*/ 124 h 140"/>
                <a:gd name="T12" fmla="*/ 234 w 241"/>
                <a:gd name="T13" fmla="*/ 124 h 140"/>
                <a:gd name="T14" fmla="*/ 224 w 241"/>
                <a:gd name="T15" fmla="*/ 139 h 140"/>
                <a:gd name="T16" fmla="*/ 1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1" y="34"/>
                  </a:moveTo>
                  <a:cubicBezTo>
                    <a:pt x="0" y="34"/>
                    <a:pt x="2" y="26"/>
                    <a:pt x="7" y="16"/>
                  </a:cubicBezTo>
                  <a:cubicBezTo>
                    <a:pt x="7" y="16"/>
                    <a:pt x="7" y="16"/>
                    <a:pt x="7" y="16"/>
                  </a:cubicBezTo>
                  <a:cubicBezTo>
                    <a:pt x="11" y="7"/>
                    <a:pt x="16" y="0"/>
                    <a:pt x="17" y="1"/>
                  </a:cubicBezTo>
                  <a:cubicBezTo>
                    <a:pt x="240" y="106"/>
                    <a:pt x="240" y="106"/>
                    <a:pt x="240" y="106"/>
                  </a:cubicBezTo>
                  <a:cubicBezTo>
                    <a:pt x="241" y="107"/>
                    <a:pt x="239" y="115"/>
                    <a:pt x="234" y="124"/>
                  </a:cubicBezTo>
                  <a:cubicBezTo>
                    <a:pt x="234" y="124"/>
                    <a:pt x="234" y="124"/>
                    <a:pt x="234" y="124"/>
                  </a:cubicBezTo>
                  <a:cubicBezTo>
                    <a:pt x="230" y="133"/>
                    <a:pt x="225" y="140"/>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6" name="Freeform 55"/>
            <p:cNvSpPr>
              <a:spLocks/>
            </p:cNvSpPr>
            <p:nvPr userDrawn="1"/>
          </p:nvSpPr>
          <p:spPr bwMode="auto">
            <a:xfrm>
              <a:off x="7988301" y="2743200"/>
              <a:ext cx="382588" cy="220663"/>
            </a:xfrm>
            <a:custGeom>
              <a:avLst/>
              <a:gdLst>
                <a:gd name="T0" fmla="*/ 1 w 241"/>
                <a:gd name="T1" fmla="*/ 34 h 139"/>
                <a:gd name="T2" fmla="*/ 7 w 241"/>
                <a:gd name="T3" fmla="*/ 16 h 139"/>
                <a:gd name="T4" fmla="*/ 7 w 241"/>
                <a:gd name="T5" fmla="*/ 16 h 139"/>
                <a:gd name="T6" fmla="*/ 17 w 241"/>
                <a:gd name="T7" fmla="*/ 0 h 139"/>
                <a:gd name="T8" fmla="*/ 240 w 241"/>
                <a:gd name="T9" fmla="*/ 105 h 139"/>
                <a:gd name="T10" fmla="*/ 235 w 241"/>
                <a:gd name="T11" fmla="*/ 123 h 139"/>
                <a:gd name="T12" fmla="*/ 235 w 241"/>
                <a:gd name="T13" fmla="*/ 123 h 139"/>
                <a:gd name="T14" fmla="*/ 224 w 241"/>
                <a:gd name="T15" fmla="*/ 139 h 139"/>
                <a:gd name="T16" fmla="*/ 1 w 241"/>
                <a:gd name="T17" fmla="*/ 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39">
                  <a:moveTo>
                    <a:pt x="1" y="34"/>
                  </a:moveTo>
                  <a:cubicBezTo>
                    <a:pt x="0" y="33"/>
                    <a:pt x="3" y="25"/>
                    <a:pt x="7" y="16"/>
                  </a:cubicBezTo>
                  <a:cubicBezTo>
                    <a:pt x="7" y="16"/>
                    <a:pt x="7" y="16"/>
                    <a:pt x="7" y="16"/>
                  </a:cubicBezTo>
                  <a:cubicBezTo>
                    <a:pt x="11" y="7"/>
                    <a:pt x="16" y="0"/>
                    <a:pt x="17" y="0"/>
                  </a:cubicBezTo>
                  <a:cubicBezTo>
                    <a:pt x="240" y="105"/>
                    <a:pt x="240" y="105"/>
                    <a:pt x="240" y="105"/>
                  </a:cubicBezTo>
                  <a:cubicBezTo>
                    <a:pt x="241" y="106"/>
                    <a:pt x="239" y="114"/>
                    <a:pt x="235" y="123"/>
                  </a:cubicBezTo>
                  <a:cubicBezTo>
                    <a:pt x="235" y="123"/>
                    <a:pt x="235" y="123"/>
                    <a:pt x="235" y="123"/>
                  </a:cubicBezTo>
                  <a:cubicBezTo>
                    <a:pt x="230" y="132"/>
                    <a:pt x="226" y="139"/>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7" name="Freeform 56"/>
            <p:cNvSpPr>
              <a:spLocks/>
            </p:cNvSpPr>
            <p:nvPr userDrawn="1"/>
          </p:nvSpPr>
          <p:spPr bwMode="auto">
            <a:xfrm>
              <a:off x="7921626" y="2886075"/>
              <a:ext cx="382588" cy="222250"/>
            </a:xfrm>
            <a:custGeom>
              <a:avLst/>
              <a:gdLst>
                <a:gd name="T0" fmla="*/ 1 w 241"/>
                <a:gd name="T1" fmla="*/ 34 h 140"/>
                <a:gd name="T2" fmla="*/ 6 w 241"/>
                <a:gd name="T3" fmla="*/ 16 h 140"/>
                <a:gd name="T4" fmla="*/ 6 w 241"/>
                <a:gd name="T5" fmla="*/ 16 h 140"/>
                <a:gd name="T6" fmla="*/ 17 w 241"/>
                <a:gd name="T7" fmla="*/ 1 h 140"/>
                <a:gd name="T8" fmla="*/ 239 w 241"/>
                <a:gd name="T9" fmla="*/ 106 h 140"/>
                <a:gd name="T10" fmla="*/ 234 w 241"/>
                <a:gd name="T11" fmla="*/ 124 h 140"/>
                <a:gd name="T12" fmla="*/ 234 w 241"/>
                <a:gd name="T13" fmla="*/ 124 h 140"/>
                <a:gd name="T14" fmla="*/ 224 w 241"/>
                <a:gd name="T15" fmla="*/ 139 h 140"/>
                <a:gd name="T16" fmla="*/ 1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1" y="34"/>
                  </a:moveTo>
                  <a:cubicBezTo>
                    <a:pt x="0" y="34"/>
                    <a:pt x="2" y="26"/>
                    <a:pt x="6" y="16"/>
                  </a:cubicBezTo>
                  <a:cubicBezTo>
                    <a:pt x="6" y="16"/>
                    <a:pt x="6" y="16"/>
                    <a:pt x="6" y="16"/>
                  </a:cubicBezTo>
                  <a:cubicBezTo>
                    <a:pt x="11" y="7"/>
                    <a:pt x="15" y="0"/>
                    <a:pt x="17" y="1"/>
                  </a:cubicBezTo>
                  <a:cubicBezTo>
                    <a:pt x="239" y="106"/>
                    <a:pt x="239" y="106"/>
                    <a:pt x="239" y="106"/>
                  </a:cubicBezTo>
                  <a:cubicBezTo>
                    <a:pt x="241" y="107"/>
                    <a:pt x="238" y="114"/>
                    <a:pt x="234" y="124"/>
                  </a:cubicBezTo>
                  <a:cubicBezTo>
                    <a:pt x="234" y="124"/>
                    <a:pt x="234" y="124"/>
                    <a:pt x="234" y="124"/>
                  </a:cubicBezTo>
                  <a:cubicBezTo>
                    <a:pt x="229" y="133"/>
                    <a:pt x="225" y="140"/>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8" name="Freeform 57"/>
            <p:cNvSpPr>
              <a:spLocks/>
            </p:cNvSpPr>
            <p:nvPr userDrawn="1"/>
          </p:nvSpPr>
          <p:spPr bwMode="auto">
            <a:xfrm>
              <a:off x="7807326" y="1947863"/>
              <a:ext cx="619125" cy="1225550"/>
            </a:xfrm>
            <a:custGeom>
              <a:avLst/>
              <a:gdLst>
                <a:gd name="T0" fmla="*/ 36 w 390"/>
                <a:gd name="T1" fmla="*/ 768 h 772"/>
                <a:gd name="T2" fmla="*/ 16 w 390"/>
                <a:gd name="T3" fmla="*/ 767 h 772"/>
                <a:gd name="T4" fmla="*/ 16 w 390"/>
                <a:gd name="T5" fmla="*/ 767 h 772"/>
                <a:gd name="T6" fmla="*/ 2 w 390"/>
                <a:gd name="T7" fmla="*/ 752 h 772"/>
                <a:gd name="T8" fmla="*/ 355 w 390"/>
                <a:gd name="T9" fmla="*/ 5 h 772"/>
                <a:gd name="T10" fmla="*/ 375 w 390"/>
                <a:gd name="T11" fmla="*/ 5 h 772"/>
                <a:gd name="T12" fmla="*/ 375 w 390"/>
                <a:gd name="T13" fmla="*/ 5 h 772"/>
                <a:gd name="T14" fmla="*/ 388 w 390"/>
                <a:gd name="T15" fmla="*/ 20 h 772"/>
                <a:gd name="T16" fmla="*/ 36 w 390"/>
                <a:gd name="T17" fmla="*/ 768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2">
                  <a:moveTo>
                    <a:pt x="36" y="768"/>
                  </a:moveTo>
                  <a:cubicBezTo>
                    <a:pt x="34" y="772"/>
                    <a:pt x="25" y="772"/>
                    <a:pt x="16" y="767"/>
                  </a:cubicBezTo>
                  <a:cubicBezTo>
                    <a:pt x="16" y="767"/>
                    <a:pt x="16" y="767"/>
                    <a:pt x="16" y="767"/>
                  </a:cubicBezTo>
                  <a:cubicBezTo>
                    <a:pt x="6" y="763"/>
                    <a:pt x="0" y="756"/>
                    <a:pt x="2" y="752"/>
                  </a:cubicBezTo>
                  <a:cubicBezTo>
                    <a:pt x="355" y="5"/>
                    <a:pt x="355" y="5"/>
                    <a:pt x="355" y="5"/>
                  </a:cubicBezTo>
                  <a:cubicBezTo>
                    <a:pt x="357" y="0"/>
                    <a:pt x="366" y="0"/>
                    <a:pt x="375" y="5"/>
                  </a:cubicBezTo>
                  <a:cubicBezTo>
                    <a:pt x="375" y="5"/>
                    <a:pt x="375" y="5"/>
                    <a:pt x="375" y="5"/>
                  </a:cubicBezTo>
                  <a:cubicBezTo>
                    <a:pt x="385" y="9"/>
                    <a:pt x="390" y="16"/>
                    <a:pt x="388" y="20"/>
                  </a:cubicBezTo>
                  <a:lnTo>
                    <a:pt x="36" y="768"/>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9" name="Freeform 58"/>
            <p:cNvSpPr>
              <a:spLocks/>
            </p:cNvSpPr>
            <p:nvPr userDrawn="1"/>
          </p:nvSpPr>
          <p:spPr bwMode="auto">
            <a:xfrm>
              <a:off x="8135938" y="2103438"/>
              <a:ext cx="619125" cy="1223963"/>
            </a:xfrm>
            <a:custGeom>
              <a:avLst/>
              <a:gdLst>
                <a:gd name="T0" fmla="*/ 36 w 390"/>
                <a:gd name="T1" fmla="*/ 767 h 771"/>
                <a:gd name="T2" fmla="*/ 15 w 390"/>
                <a:gd name="T3" fmla="*/ 767 h 771"/>
                <a:gd name="T4" fmla="*/ 15 w 390"/>
                <a:gd name="T5" fmla="*/ 767 h 771"/>
                <a:gd name="T6" fmla="*/ 2 w 390"/>
                <a:gd name="T7" fmla="*/ 751 h 771"/>
                <a:gd name="T8" fmla="*/ 355 w 390"/>
                <a:gd name="T9" fmla="*/ 4 h 771"/>
                <a:gd name="T10" fmla="*/ 375 w 390"/>
                <a:gd name="T11" fmla="*/ 4 h 771"/>
                <a:gd name="T12" fmla="*/ 375 w 390"/>
                <a:gd name="T13" fmla="*/ 4 h 771"/>
                <a:gd name="T14" fmla="*/ 388 w 390"/>
                <a:gd name="T15" fmla="*/ 20 h 771"/>
                <a:gd name="T16" fmla="*/ 36 w 390"/>
                <a:gd name="T17" fmla="*/ 767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1">
                  <a:moveTo>
                    <a:pt x="36" y="767"/>
                  </a:moveTo>
                  <a:cubicBezTo>
                    <a:pt x="34" y="771"/>
                    <a:pt x="25" y="771"/>
                    <a:pt x="15" y="767"/>
                  </a:cubicBezTo>
                  <a:cubicBezTo>
                    <a:pt x="15" y="767"/>
                    <a:pt x="15" y="767"/>
                    <a:pt x="15" y="767"/>
                  </a:cubicBezTo>
                  <a:cubicBezTo>
                    <a:pt x="6" y="763"/>
                    <a:pt x="0" y="756"/>
                    <a:pt x="2" y="751"/>
                  </a:cubicBezTo>
                  <a:cubicBezTo>
                    <a:pt x="355" y="4"/>
                    <a:pt x="355" y="4"/>
                    <a:pt x="355" y="4"/>
                  </a:cubicBezTo>
                  <a:cubicBezTo>
                    <a:pt x="357" y="0"/>
                    <a:pt x="366" y="0"/>
                    <a:pt x="375" y="4"/>
                  </a:cubicBezTo>
                  <a:cubicBezTo>
                    <a:pt x="375" y="4"/>
                    <a:pt x="375" y="4"/>
                    <a:pt x="375" y="4"/>
                  </a:cubicBezTo>
                  <a:cubicBezTo>
                    <a:pt x="384" y="9"/>
                    <a:pt x="390" y="16"/>
                    <a:pt x="388" y="20"/>
                  </a:cubicBezTo>
                  <a:lnTo>
                    <a:pt x="36" y="767"/>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0" name="Freeform 59"/>
            <p:cNvSpPr>
              <a:spLocks/>
            </p:cNvSpPr>
            <p:nvPr userDrawn="1"/>
          </p:nvSpPr>
          <p:spPr bwMode="auto">
            <a:xfrm>
              <a:off x="8142288" y="4316413"/>
              <a:ext cx="365125" cy="261938"/>
            </a:xfrm>
            <a:custGeom>
              <a:avLst/>
              <a:gdLst>
                <a:gd name="T0" fmla="*/ 21 w 230"/>
                <a:gd name="T1" fmla="*/ 165 h 165"/>
                <a:gd name="T2" fmla="*/ 9 w 230"/>
                <a:gd name="T3" fmla="*/ 150 h 165"/>
                <a:gd name="T4" fmla="*/ 9 w 230"/>
                <a:gd name="T5" fmla="*/ 150 h 165"/>
                <a:gd name="T6" fmla="*/ 1 w 230"/>
                <a:gd name="T7" fmla="*/ 134 h 165"/>
                <a:gd name="T8" fmla="*/ 209 w 230"/>
                <a:gd name="T9" fmla="*/ 0 h 165"/>
                <a:gd name="T10" fmla="*/ 221 w 230"/>
                <a:gd name="T11" fmla="*/ 15 h 165"/>
                <a:gd name="T12" fmla="*/ 221 w 230"/>
                <a:gd name="T13" fmla="*/ 15 h 165"/>
                <a:gd name="T14" fmla="*/ 229 w 230"/>
                <a:gd name="T15" fmla="*/ 32 h 165"/>
                <a:gd name="T16" fmla="*/ 21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1" y="165"/>
                  </a:moveTo>
                  <a:cubicBezTo>
                    <a:pt x="20" y="165"/>
                    <a:pt x="15" y="159"/>
                    <a:pt x="9" y="150"/>
                  </a:cubicBezTo>
                  <a:cubicBezTo>
                    <a:pt x="9" y="150"/>
                    <a:pt x="9" y="150"/>
                    <a:pt x="9" y="150"/>
                  </a:cubicBezTo>
                  <a:cubicBezTo>
                    <a:pt x="4" y="142"/>
                    <a:pt x="0" y="134"/>
                    <a:pt x="1" y="134"/>
                  </a:cubicBezTo>
                  <a:cubicBezTo>
                    <a:pt x="209" y="0"/>
                    <a:pt x="209" y="0"/>
                    <a:pt x="209" y="0"/>
                  </a:cubicBezTo>
                  <a:cubicBezTo>
                    <a:pt x="210" y="0"/>
                    <a:pt x="215" y="6"/>
                    <a:pt x="221" y="15"/>
                  </a:cubicBezTo>
                  <a:cubicBezTo>
                    <a:pt x="221" y="15"/>
                    <a:pt x="221" y="15"/>
                    <a:pt x="221" y="15"/>
                  </a:cubicBezTo>
                  <a:cubicBezTo>
                    <a:pt x="226" y="23"/>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1" name="Freeform 60"/>
            <p:cNvSpPr>
              <a:spLocks/>
            </p:cNvSpPr>
            <p:nvPr userDrawn="1"/>
          </p:nvSpPr>
          <p:spPr bwMode="auto">
            <a:xfrm>
              <a:off x="8228013" y="444976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59"/>
                    <a:pt x="9" y="151"/>
                  </a:cubicBezTo>
                  <a:cubicBezTo>
                    <a:pt x="9" y="151"/>
                    <a:pt x="9" y="151"/>
                    <a:pt x="9" y="151"/>
                  </a:cubicBezTo>
                  <a:cubicBezTo>
                    <a:pt x="4" y="142"/>
                    <a:pt x="0" y="135"/>
                    <a:pt x="1" y="134"/>
                  </a:cubicBezTo>
                  <a:cubicBezTo>
                    <a:pt x="209" y="1"/>
                    <a:pt x="209" y="1"/>
                    <a:pt x="209" y="1"/>
                  </a:cubicBezTo>
                  <a:cubicBezTo>
                    <a:pt x="210" y="0"/>
                    <a:pt x="215" y="6"/>
                    <a:pt x="221" y="15"/>
                  </a:cubicBezTo>
                  <a:cubicBezTo>
                    <a:pt x="221" y="15"/>
                    <a:pt x="221" y="15"/>
                    <a:pt x="221" y="15"/>
                  </a:cubicBezTo>
                  <a:cubicBezTo>
                    <a:pt x="226" y="23"/>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2" name="Freeform 61"/>
            <p:cNvSpPr>
              <a:spLocks/>
            </p:cNvSpPr>
            <p:nvPr userDrawn="1"/>
          </p:nvSpPr>
          <p:spPr bwMode="auto">
            <a:xfrm>
              <a:off x="8313738" y="458311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59"/>
                    <a:pt x="9" y="151"/>
                  </a:cubicBezTo>
                  <a:cubicBezTo>
                    <a:pt x="9" y="151"/>
                    <a:pt x="9" y="151"/>
                    <a:pt x="9" y="151"/>
                  </a:cubicBezTo>
                  <a:cubicBezTo>
                    <a:pt x="4" y="142"/>
                    <a:pt x="0" y="135"/>
                    <a:pt x="1" y="134"/>
                  </a:cubicBezTo>
                  <a:cubicBezTo>
                    <a:pt x="209" y="1"/>
                    <a:pt x="209" y="1"/>
                    <a:pt x="209" y="1"/>
                  </a:cubicBezTo>
                  <a:cubicBezTo>
                    <a:pt x="210" y="0"/>
                    <a:pt x="215" y="6"/>
                    <a:pt x="221" y="15"/>
                  </a:cubicBezTo>
                  <a:cubicBezTo>
                    <a:pt x="221" y="15"/>
                    <a:pt x="221" y="15"/>
                    <a:pt x="221" y="15"/>
                  </a:cubicBezTo>
                  <a:cubicBezTo>
                    <a:pt x="226" y="24"/>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3" name="Freeform 62"/>
            <p:cNvSpPr>
              <a:spLocks/>
            </p:cNvSpPr>
            <p:nvPr userDrawn="1"/>
          </p:nvSpPr>
          <p:spPr bwMode="auto">
            <a:xfrm>
              <a:off x="8399463" y="471646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60"/>
                    <a:pt x="9" y="151"/>
                  </a:cubicBezTo>
                  <a:cubicBezTo>
                    <a:pt x="9" y="151"/>
                    <a:pt x="9" y="151"/>
                    <a:pt x="9" y="151"/>
                  </a:cubicBezTo>
                  <a:cubicBezTo>
                    <a:pt x="4" y="142"/>
                    <a:pt x="0" y="135"/>
                    <a:pt x="1" y="134"/>
                  </a:cubicBezTo>
                  <a:cubicBezTo>
                    <a:pt x="209" y="1"/>
                    <a:pt x="209" y="1"/>
                    <a:pt x="209" y="1"/>
                  </a:cubicBezTo>
                  <a:cubicBezTo>
                    <a:pt x="210" y="0"/>
                    <a:pt x="215" y="7"/>
                    <a:pt x="221" y="15"/>
                  </a:cubicBezTo>
                  <a:cubicBezTo>
                    <a:pt x="221" y="15"/>
                    <a:pt x="221" y="15"/>
                    <a:pt x="221" y="15"/>
                  </a:cubicBezTo>
                  <a:cubicBezTo>
                    <a:pt x="226" y="24"/>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4" name="Freeform 63"/>
            <p:cNvSpPr>
              <a:spLocks/>
            </p:cNvSpPr>
            <p:nvPr userDrawn="1"/>
          </p:nvSpPr>
          <p:spPr bwMode="auto">
            <a:xfrm>
              <a:off x="8485188" y="484981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60"/>
                    <a:pt x="9" y="151"/>
                  </a:cubicBezTo>
                  <a:cubicBezTo>
                    <a:pt x="9" y="151"/>
                    <a:pt x="9" y="151"/>
                    <a:pt x="9" y="151"/>
                  </a:cubicBezTo>
                  <a:cubicBezTo>
                    <a:pt x="4" y="143"/>
                    <a:pt x="0" y="135"/>
                    <a:pt x="1" y="134"/>
                  </a:cubicBezTo>
                  <a:cubicBezTo>
                    <a:pt x="209" y="1"/>
                    <a:pt x="209" y="1"/>
                    <a:pt x="209" y="1"/>
                  </a:cubicBezTo>
                  <a:cubicBezTo>
                    <a:pt x="210" y="0"/>
                    <a:pt x="215" y="7"/>
                    <a:pt x="221" y="15"/>
                  </a:cubicBezTo>
                  <a:cubicBezTo>
                    <a:pt x="221" y="15"/>
                    <a:pt x="221" y="15"/>
                    <a:pt x="221" y="15"/>
                  </a:cubicBezTo>
                  <a:cubicBezTo>
                    <a:pt x="226" y="24"/>
                    <a:pt x="230" y="32"/>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5" name="Freeform 64"/>
            <p:cNvSpPr>
              <a:spLocks/>
            </p:cNvSpPr>
            <p:nvPr userDrawn="1"/>
          </p:nvSpPr>
          <p:spPr bwMode="auto">
            <a:xfrm>
              <a:off x="8570913" y="4984750"/>
              <a:ext cx="365125" cy="261938"/>
            </a:xfrm>
            <a:custGeom>
              <a:avLst/>
              <a:gdLst>
                <a:gd name="T0" fmla="*/ 21 w 230"/>
                <a:gd name="T1" fmla="*/ 165 h 165"/>
                <a:gd name="T2" fmla="*/ 9 w 230"/>
                <a:gd name="T3" fmla="*/ 150 h 165"/>
                <a:gd name="T4" fmla="*/ 9 w 230"/>
                <a:gd name="T5" fmla="*/ 150 h 165"/>
                <a:gd name="T6" fmla="*/ 1 w 230"/>
                <a:gd name="T7" fmla="*/ 134 h 165"/>
                <a:gd name="T8" fmla="*/ 209 w 230"/>
                <a:gd name="T9" fmla="*/ 0 h 165"/>
                <a:gd name="T10" fmla="*/ 221 w 230"/>
                <a:gd name="T11" fmla="*/ 15 h 165"/>
                <a:gd name="T12" fmla="*/ 221 w 230"/>
                <a:gd name="T13" fmla="*/ 15 h 165"/>
                <a:gd name="T14" fmla="*/ 229 w 230"/>
                <a:gd name="T15" fmla="*/ 31 h 165"/>
                <a:gd name="T16" fmla="*/ 21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1" y="165"/>
                  </a:moveTo>
                  <a:cubicBezTo>
                    <a:pt x="20" y="165"/>
                    <a:pt x="15" y="159"/>
                    <a:pt x="9" y="150"/>
                  </a:cubicBezTo>
                  <a:cubicBezTo>
                    <a:pt x="9" y="150"/>
                    <a:pt x="9" y="150"/>
                    <a:pt x="9" y="150"/>
                  </a:cubicBezTo>
                  <a:cubicBezTo>
                    <a:pt x="4" y="142"/>
                    <a:pt x="0" y="134"/>
                    <a:pt x="1" y="134"/>
                  </a:cubicBezTo>
                  <a:cubicBezTo>
                    <a:pt x="209" y="0"/>
                    <a:pt x="209" y="0"/>
                    <a:pt x="209" y="0"/>
                  </a:cubicBezTo>
                  <a:cubicBezTo>
                    <a:pt x="210" y="0"/>
                    <a:pt x="215" y="6"/>
                    <a:pt x="221" y="15"/>
                  </a:cubicBezTo>
                  <a:cubicBezTo>
                    <a:pt x="221" y="15"/>
                    <a:pt x="221" y="15"/>
                    <a:pt x="221" y="15"/>
                  </a:cubicBezTo>
                  <a:cubicBezTo>
                    <a:pt x="226" y="23"/>
                    <a:pt x="230" y="31"/>
                    <a:pt x="229" y="31"/>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6" name="Freeform 65"/>
            <p:cNvSpPr>
              <a:spLocks/>
            </p:cNvSpPr>
            <p:nvPr userDrawn="1"/>
          </p:nvSpPr>
          <p:spPr bwMode="auto">
            <a:xfrm>
              <a:off x="8004176" y="4305300"/>
              <a:ext cx="765175" cy="1147763"/>
            </a:xfrm>
            <a:custGeom>
              <a:avLst/>
              <a:gdLst>
                <a:gd name="T0" fmla="*/ 479 w 482"/>
                <a:gd name="T1" fmla="*/ 700 h 723"/>
                <a:gd name="T2" fmla="*/ 469 w 482"/>
                <a:gd name="T3" fmla="*/ 717 h 723"/>
                <a:gd name="T4" fmla="*/ 469 w 482"/>
                <a:gd name="T5" fmla="*/ 717 h 723"/>
                <a:gd name="T6" fmla="*/ 448 w 482"/>
                <a:gd name="T7" fmla="*/ 719 h 723"/>
                <a:gd name="T8" fmla="*/ 2 w 482"/>
                <a:gd name="T9" fmla="*/ 24 h 723"/>
                <a:gd name="T10" fmla="*/ 13 w 482"/>
                <a:gd name="T11" fmla="*/ 7 h 723"/>
                <a:gd name="T12" fmla="*/ 13 w 482"/>
                <a:gd name="T13" fmla="*/ 7 h 723"/>
                <a:gd name="T14" fmla="*/ 33 w 482"/>
                <a:gd name="T15" fmla="*/ 4 h 723"/>
                <a:gd name="T16" fmla="*/ 479 w 482"/>
                <a:gd name="T17" fmla="*/ 70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3">
                  <a:moveTo>
                    <a:pt x="479" y="700"/>
                  </a:moveTo>
                  <a:cubicBezTo>
                    <a:pt x="482" y="703"/>
                    <a:pt x="477" y="711"/>
                    <a:pt x="469" y="717"/>
                  </a:cubicBezTo>
                  <a:cubicBezTo>
                    <a:pt x="469" y="717"/>
                    <a:pt x="469" y="717"/>
                    <a:pt x="469" y="717"/>
                  </a:cubicBezTo>
                  <a:cubicBezTo>
                    <a:pt x="460" y="722"/>
                    <a:pt x="451" y="723"/>
                    <a:pt x="448" y="719"/>
                  </a:cubicBezTo>
                  <a:cubicBezTo>
                    <a:pt x="2" y="24"/>
                    <a:pt x="2" y="24"/>
                    <a:pt x="2" y="24"/>
                  </a:cubicBezTo>
                  <a:cubicBezTo>
                    <a:pt x="0" y="20"/>
                    <a:pt x="5" y="12"/>
                    <a:pt x="13" y="7"/>
                  </a:cubicBezTo>
                  <a:cubicBezTo>
                    <a:pt x="13" y="7"/>
                    <a:pt x="13" y="7"/>
                    <a:pt x="13" y="7"/>
                  </a:cubicBezTo>
                  <a:cubicBezTo>
                    <a:pt x="22" y="1"/>
                    <a:pt x="31" y="0"/>
                    <a:pt x="33" y="4"/>
                  </a:cubicBezTo>
                  <a:lnTo>
                    <a:pt x="479" y="700"/>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7" name="Freeform 66"/>
            <p:cNvSpPr>
              <a:spLocks/>
            </p:cNvSpPr>
            <p:nvPr userDrawn="1"/>
          </p:nvSpPr>
          <p:spPr bwMode="auto">
            <a:xfrm>
              <a:off x="8308976" y="4110038"/>
              <a:ext cx="765175" cy="1147763"/>
            </a:xfrm>
            <a:custGeom>
              <a:avLst/>
              <a:gdLst>
                <a:gd name="T0" fmla="*/ 480 w 482"/>
                <a:gd name="T1" fmla="*/ 699 h 723"/>
                <a:gd name="T2" fmla="*/ 469 w 482"/>
                <a:gd name="T3" fmla="*/ 716 h 723"/>
                <a:gd name="T4" fmla="*/ 469 w 482"/>
                <a:gd name="T5" fmla="*/ 716 h 723"/>
                <a:gd name="T6" fmla="*/ 449 w 482"/>
                <a:gd name="T7" fmla="*/ 719 h 723"/>
                <a:gd name="T8" fmla="*/ 3 w 482"/>
                <a:gd name="T9" fmla="*/ 24 h 723"/>
                <a:gd name="T10" fmla="*/ 14 w 482"/>
                <a:gd name="T11" fmla="*/ 6 h 723"/>
                <a:gd name="T12" fmla="*/ 14 w 482"/>
                <a:gd name="T13" fmla="*/ 6 h 723"/>
                <a:gd name="T14" fmla="*/ 34 w 482"/>
                <a:gd name="T15" fmla="*/ 4 h 723"/>
                <a:gd name="T16" fmla="*/ 480 w 482"/>
                <a:gd name="T17" fmla="*/ 69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3">
                  <a:moveTo>
                    <a:pt x="480" y="699"/>
                  </a:moveTo>
                  <a:cubicBezTo>
                    <a:pt x="482" y="703"/>
                    <a:pt x="478" y="711"/>
                    <a:pt x="469" y="716"/>
                  </a:cubicBezTo>
                  <a:cubicBezTo>
                    <a:pt x="469" y="716"/>
                    <a:pt x="469" y="716"/>
                    <a:pt x="469" y="716"/>
                  </a:cubicBezTo>
                  <a:cubicBezTo>
                    <a:pt x="460" y="722"/>
                    <a:pt x="451" y="723"/>
                    <a:pt x="449" y="719"/>
                  </a:cubicBezTo>
                  <a:cubicBezTo>
                    <a:pt x="3" y="24"/>
                    <a:pt x="3" y="24"/>
                    <a:pt x="3" y="24"/>
                  </a:cubicBezTo>
                  <a:cubicBezTo>
                    <a:pt x="0" y="20"/>
                    <a:pt x="5" y="12"/>
                    <a:pt x="14" y="6"/>
                  </a:cubicBezTo>
                  <a:cubicBezTo>
                    <a:pt x="14" y="6"/>
                    <a:pt x="14" y="6"/>
                    <a:pt x="14" y="6"/>
                  </a:cubicBezTo>
                  <a:cubicBezTo>
                    <a:pt x="22" y="1"/>
                    <a:pt x="31" y="0"/>
                    <a:pt x="34" y="4"/>
                  </a:cubicBezTo>
                  <a:lnTo>
                    <a:pt x="480" y="699"/>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0" name="副标题 2">
            <a:extLst>
              <a:ext uri="{FF2B5EF4-FFF2-40B4-BE49-F238E27FC236}">
                <a16:creationId xmlns:a16="http://schemas.microsoft.com/office/drawing/2014/main" id="{DF27F510-7CE3-40BF-8B57-AB8B53F1C8B7}"/>
              </a:ext>
            </a:extLst>
          </p:cNvPr>
          <p:cNvSpPr>
            <a:spLocks noGrp="1"/>
          </p:cNvSpPr>
          <p:nvPr>
            <p:ph type="subTitle" idx="1"/>
          </p:nvPr>
        </p:nvSpPr>
        <p:spPr>
          <a:xfrm>
            <a:off x="677790" y="2072188"/>
            <a:ext cx="5093834" cy="558799"/>
          </a:xfrm>
        </p:spPr>
        <p:txBody>
          <a:bodyPr anchor="ctr">
            <a:normAutofit/>
          </a:bodyPr>
          <a:lstStyle>
            <a:lvl1pPr marL="0" indent="0" algn="ctr">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endParaRPr lang="zh-CN" altLang="en-US" dirty="0"/>
          </a:p>
        </p:txBody>
      </p:sp>
      <p:sp>
        <p:nvSpPr>
          <p:cNvPr id="71" name="文本占位符 13">
            <a:extLst>
              <a:ext uri="{FF2B5EF4-FFF2-40B4-BE49-F238E27FC236}">
                <a16:creationId xmlns:a16="http://schemas.microsoft.com/office/drawing/2014/main" id="{0D6D4EA4-770F-465E-8776-E0549D8617B6}"/>
              </a:ext>
            </a:extLst>
          </p:cNvPr>
          <p:cNvSpPr>
            <a:spLocks noGrp="1"/>
          </p:cNvSpPr>
          <p:nvPr>
            <p:ph type="body" sz="quarter" idx="10" hasCustomPrompt="1"/>
          </p:nvPr>
        </p:nvSpPr>
        <p:spPr>
          <a:xfrm>
            <a:off x="677789" y="3137586"/>
            <a:ext cx="5093834" cy="248371"/>
          </a:xfrm>
        </p:spPr>
        <p:txBody>
          <a:bodyPr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署名</a:t>
            </a:r>
          </a:p>
        </p:txBody>
      </p:sp>
      <p:sp>
        <p:nvSpPr>
          <p:cNvPr id="72" name="文本占位符 13">
            <a:extLst>
              <a:ext uri="{FF2B5EF4-FFF2-40B4-BE49-F238E27FC236}">
                <a16:creationId xmlns:a16="http://schemas.microsoft.com/office/drawing/2014/main" id="{66249C38-B76E-422C-BB20-26D8251FC612}"/>
              </a:ext>
            </a:extLst>
          </p:cNvPr>
          <p:cNvSpPr>
            <a:spLocks noGrp="1"/>
          </p:cNvSpPr>
          <p:nvPr>
            <p:ph type="body" sz="quarter" idx="11" hasCustomPrompt="1"/>
          </p:nvPr>
        </p:nvSpPr>
        <p:spPr>
          <a:xfrm>
            <a:off x="677789" y="3414945"/>
            <a:ext cx="5093834" cy="248371"/>
          </a:xfrm>
        </p:spPr>
        <p:txBody>
          <a:bodyPr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日期</a:t>
            </a:r>
          </a:p>
        </p:txBody>
      </p:sp>
      <p:sp>
        <p:nvSpPr>
          <p:cNvPr id="73" name="标题 1">
            <a:extLst>
              <a:ext uri="{FF2B5EF4-FFF2-40B4-BE49-F238E27FC236}">
                <a16:creationId xmlns:a16="http://schemas.microsoft.com/office/drawing/2014/main" id="{33438911-B92E-44B3-BD3B-270A501C4DF9}"/>
              </a:ext>
            </a:extLst>
          </p:cNvPr>
          <p:cNvSpPr>
            <a:spLocks noGrp="1"/>
          </p:cNvSpPr>
          <p:nvPr>
            <p:ph type="ctrTitle"/>
          </p:nvPr>
        </p:nvSpPr>
        <p:spPr>
          <a:xfrm>
            <a:off x="677790" y="1221651"/>
            <a:ext cx="5093834" cy="698591"/>
          </a:xfrm>
        </p:spPr>
        <p:txBody>
          <a:bodyPr anchor="ctr">
            <a:normAutofit/>
          </a:bodyPr>
          <a:lstStyle>
            <a:lvl1pPr algn="ctr">
              <a:defRPr sz="4000">
                <a:solidFill>
                  <a:schemeClr val="tx1"/>
                </a:solidFill>
              </a:defRPr>
            </a:lvl1pPr>
          </a:lstStyle>
          <a:p>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9"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标题 1"/>
          <p:cNvSpPr>
            <a:spLocks noGrp="1"/>
          </p:cNvSpPr>
          <p:nvPr userDrawn="1">
            <p:ph type="title" hasCustomPrompt="1"/>
          </p:nvPr>
        </p:nvSpPr>
        <p:spPr>
          <a:xfrm>
            <a:off x="1559357" y="1436369"/>
            <a:ext cx="4535055" cy="656792"/>
          </a:xfrm>
        </p:spPr>
        <p:txBody>
          <a:bodyPr anchor="b">
            <a:normAutofit/>
          </a:bodyPr>
          <a:lstStyle>
            <a:lvl1pPr algn="l">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1559357" y="2131445"/>
            <a:ext cx="4546600" cy="1015623"/>
          </a:xfrm>
        </p:spPr>
        <p:txBody>
          <a:bodyPr anchor="t">
            <a:normAutofit/>
          </a:bodyPr>
          <a:lstStyle>
            <a:lvl1pPr marL="0" indent="0" algn="l">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
        <p:nvSpPr>
          <p:cNvPr id="4"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56876" y="407988"/>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751" y="1588"/>
            <a:ext cx="1238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260976" y="4894263"/>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4163" y="4732338"/>
            <a:ext cx="32861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415338" y="4041775"/>
            <a:ext cx="20478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 y="4092575"/>
            <a:ext cx="1218882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DECD67-EF7B-4225-9DCD-E9A1FB000059}"/>
              </a:ext>
            </a:extLst>
          </p:cNvPr>
          <p:cNvSpPr>
            <a:spLocks noGrp="1"/>
          </p:cNvSpPr>
          <p:nvPr>
            <p:ph type="dt" sz="half" idx="10"/>
          </p:nvPr>
        </p:nvSpPr>
        <p:spPr/>
        <p:txBody>
          <a:bodyPr/>
          <a:lstStyle/>
          <a:p>
            <a:fld id="{6489D9C7-5DC6-4263-87FF-7C99F6FB63C3}" type="datetime1">
              <a:rPr lang="zh-CN" altLang="en-US" smtClean="0"/>
              <a:pPr/>
              <a:t>2019/5/13</a:t>
            </a:fld>
            <a:endParaRPr lang="zh-CN" altLang="en-US"/>
          </a:p>
        </p:txBody>
      </p:sp>
      <p:sp>
        <p:nvSpPr>
          <p:cNvPr id="5" name="页脚占位符 4">
            <a:extLst>
              <a:ext uri="{FF2B5EF4-FFF2-40B4-BE49-F238E27FC236}">
                <a16:creationId xmlns:a16="http://schemas.microsoft.com/office/drawing/2014/main" id="{41BE31C9-EEB9-478B-9042-EAA8EC2684D5}"/>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C5CE021F-56B6-40B0-88C1-2D7CFC553E26}"/>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13042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1F0A7-5AF6-4B72-91AC-1E92526B7B90}"/>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32B891E4-914F-4F42-9F9F-389C61C51D57}"/>
              </a:ext>
            </a:extLst>
          </p:cNvPr>
          <p:cNvSpPr>
            <a:spLocks noGrp="1"/>
          </p:cNvSpPr>
          <p:nvPr>
            <p:ph type="dt" sz="half" idx="10"/>
          </p:nvPr>
        </p:nvSpPr>
        <p:spPr/>
        <p:txBody>
          <a:bodyPr/>
          <a:lstStyle/>
          <a:p>
            <a:fld id="{6489D9C7-5DC6-4263-87FF-7C99F6FB63C3}" type="datetime1">
              <a:rPr lang="zh-CN" altLang="en-US" smtClean="0"/>
              <a:pPr/>
              <a:t>2019/5/13</a:t>
            </a:fld>
            <a:endParaRPr lang="zh-CN" altLang="en-US"/>
          </a:p>
        </p:txBody>
      </p:sp>
      <p:sp>
        <p:nvSpPr>
          <p:cNvPr id="7" name="页脚占位符 6">
            <a:extLst>
              <a:ext uri="{FF2B5EF4-FFF2-40B4-BE49-F238E27FC236}">
                <a16:creationId xmlns:a16="http://schemas.microsoft.com/office/drawing/2014/main" id="{D03C961F-7D18-4CD1-988A-C4482261B630}"/>
              </a:ext>
            </a:extLst>
          </p:cNvPr>
          <p:cNvSpPr>
            <a:spLocks noGrp="1"/>
          </p:cNvSpPr>
          <p:nvPr>
            <p:ph type="ftr" sz="quarter" idx="11"/>
          </p:nvPr>
        </p:nvSpPr>
        <p:spPr/>
        <p:txBody>
          <a:bodyPr/>
          <a:lstStyle/>
          <a:p>
            <a:r>
              <a:rPr lang="en-US" altLang="zh-CN"/>
              <a:t>www.islide.cc</a:t>
            </a:r>
            <a:endParaRPr lang="zh-CN" altLang="en-US" dirty="0"/>
          </a:p>
        </p:txBody>
      </p:sp>
      <p:sp>
        <p:nvSpPr>
          <p:cNvPr id="8" name="灯片编号占位符 7">
            <a:extLst>
              <a:ext uri="{FF2B5EF4-FFF2-40B4-BE49-F238E27FC236}">
                <a16:creationId xmlns:a16="http://schemas.microsoft.com/office/drawing/2014/main" id="{1B3A1EEE-F355-4D91-A0B0-CDB887400C3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131442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276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A8A3EB2-B39C-491D-90C8-AE16FC576348}"/>
              </a:ext>
            </a:extLst>
          </p:cNvPr>
          <p:cNvGrpSpPr/>
          <p:nvPr userDrawn="1"/>
        </p:nvGrpSpPr>
        <p:grpSpPr>
          <a:xfrm>
            <a:off x="1" y="0"/>
            <a:ext cx="12190412" cy="6859588"/>
            <a:chOff x="1" y="0"/>
            <a:chExt cx="12190412" cy="6859588"/>
          </a:xfrm>
        </p:grpSpPr>
        <p:sp>
          <p:nvSpPr>
            <p:cNvPr id="4"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1451" y="354013"/>
              <a:ext cx="12017375" cy="65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47788" y="407988"/>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 name="Picture 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1588"/>
              <a:ext cx="1238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7" name="Freeform 8"/>
            <p:cNvSpPr>
              <a:spLocks/>
            </p:cNvSpPr>
            <p:nvPr userDrawn="1"/>
          </p:nvSpPr>
          <p:spPr bwMode="auto">
            <a:xfrm>
              <a:off x="1304926" y="2540000"/>
              <a:ext cx="825500" cy="320675"/>
            </a:xfrm>
            <a:custGeom>
              <a:avLst/>
              <a:gdLst>
                <a:gd name="T0" fmla="*/ 0 w 520"/>
                <a:gd name="T1" fmla="*/ 11 h 202"/>
                <a:gd name="T2" fmla="*/ 34 w 520"/>
                <a:gd name="T3" fmla="*/ 0 h 202"/>
                <a:gd name="T4" fmla="*/ 474 w 520"/>
                <a:gd name="T5" fmla="*/ 14 h 202"/>
                <a:gd name="T6" fmla="*/ 490 w 520"/>
                <a:gd name="T7" fmla="*/ 78 h 202"/>
                <a:gd name="T8" fmla="*/ 242 w 520"/>
                <a:gd name="T9" fmla="*/ 202 h 202"/>
                <a:gd name="T10" fmla="*/ 0 w 520"/>
                <a:gd name="T11" fmla="*/ 11 h 202"/>
              </a:gdLst>
              <a:ahLst/>
              <a:cxnLst>
                <a:cxn ang="0">
                  <a:pos x="T0" y="T1"/>
                </a:cxn>
                <a:cxn ang="0">
                  <a:pos x="T2" y="T3"/>
                </a:cxn>
                <a:cxn ang="0">
                  <a:pos x="T4" y="T5"/>
                </a:cxn>
                <a:cxn ang="0">
                  <a:pos x="T6" y="T7"/>
                </a:cxn>
                <a:cxn ang="0">
                  <a:pos x="T8" y="T9"/>
                </a:cxn>
                <a:cxn ang="0">
                  <a:pos x="T10" y="T11"/>
                </a:cxn>
              </a:cxnLst>
              <a:rect l="0" t="0" r="r" b="b"/>
              <a:pathLst>
                <a:path w="520" h="202">
                  <a:moveTo>
                    <a:pt x="0" y="11"/>
                  </a:moveTo>
                  <a:cubicBezTo>
                    <a:pt x="34" y="0"/>
                    <a:pt x="34" y="0"/>
                    <a:pt x="34" y="0"/>
                  </a:cubicBezTo>
                  <a:cubicBezTo>
                    <a:pt x="474" y="14"/>
                    <a:pt x="474" y="14"/>
                    <a:pt x="474" y="14"/>
                  </a:cubicBezTo>
                  <a:cubicBezTo>
                    <a:pt x="474" y="14"/>
                    <a:pt x="520" y="40"/>
                    <a:pt x="490" y="78"/>
                  </a:cubicBezTo>
                  <a:cubicBezTo>
                    <a:pt x="451" y="128"/>
                    <a:pt x="242" y="202"/>
                    <a:pt x="242" y="202"/>
                  </a:cubicBezTo>
                  <a:lnTo>
                    <a:pt x="0" y="11"/>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8" name="Freeform 9"/>
            <p:cNvSpPr>
              <a:spLocks/>
            </p:cNvSpPr>
            <p:nvPr userDrawn="1"/>
          </p:nvSpPr>
          <p:spPr bwMode="auto">
            <a:xfrm>
              <a:off x="1327151" y="2452688"/>
              <a:ext cx="715963" cy="366713"/>
            </a:xfrm>
            <a:custGeom>
              <a:avLst/>
              <a:gdLst>
                <a:gd name="T0" fmla="*/ 6 w 451"/>
                <a:gd name="T1" fmla="*/ 7 h 231"/>
                <a:gd name="T2" fmla="*/ 0 w 451"/>
                <a:gd name="T3" fmla="*/ 61 h 231"/>
                <a:gd name="T4" fmla="*/ 231 w 451"/>
                <a:gd name="T5" fmla="*/ 231 h 231"/>
                <a:gd name="T6" fmla="*/ 443 w 451"/>
                <a:gd name="T7" fmla="*/ 143 h 231"/>
                <a:gd name="T8" fmla="*/ 451 w 451"/>
                <a:gd name="T9" fmla="*/ 82 h 231"/>
                <a:gd name="T10" fmla="*/ 233 w 451"/>
                <a:gd name="T11" fmla="*/ 168 h 231"/>
                <a:gd name="T12" fmla="*/ 8 w 451"/>
                <a:gd name="T13" fmla="*/ 0 h 231"/>
                <a:gd name="T14" fmla="*/ 6 w 451"/>
                <a:gd name="T15" fmla="*/ 7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231">
                  <a:moveTo>
                    <a:pt x="6" y="7"/>
                  </a:moveTo>
                  <a:lnTo>
                    <a:pt x="0" y="61"/>
                  </a:lnTo>
                  <a:lnTo>
                    <a:pt x="231" y="231"/>
                  </a:lnTo>
                  <a:lnTo>
                    <a:pt x="443" y="143"/>
                  </a:lnTo>
                  <a:lnTo>
                    <a:pt x="451" y="82"/>
                  </a:lnTo>
                  <a:lnTo>
                    <a:pt x="233" y="168"/>
                  </a:lnTo>
                  <a:lnTo>
                    <a:pt x="8" y="0"/>
                  </a:lnTo>
                  <a:lnTo>
                    <a:pt x="6" y="7"/>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9" name="Freeform 10"/>
            <p:cNvSpPr>
              <a:spLocks/>
            </p:cNvSpPr>
            <p:nvPr userDrawn="1"/>
          </p:nvSpPr>
          <p:spPr bwMode="auto">
            <a:xfrm>
              <a:off x="1320801" y="2295525"/>
              <a:ext cx="763588" cy="409575"/>
            </a:xfrm>
            <a:custGeom>
              <a:avLst/>
              <a:gdLst>
                <a:gd name="T0" fmla="*/ 0 w 481"/>
                <a:gd name="T1" fmla="*/ 81 h 258"/>
                <a:gd name="T2" fmla="*/ 242 w 481"/>
                <a:gd name="T3" fmla="*/ 258 h 258"/>
                <a:gd name="T4" fmla="*/ 481 w 481"/>
                <a:gd name="T5" fmla="*/ 168 h 258"/>
                <a:gd name="T6" fmla="*/ 474 w 481"/>
                <a:gd name="T7" fmla="*/ 163 h 258"/>
                <a:gd name="T8" fmla="*/ 244 w 481"/>
                <a:gd name="T9" fmla="*/ 12 h 258"/>
                <a:gd name="T10" fmla="*/ 213 w 481"/>
                <a:gd name="T11" fmla="*/ 4 h 258"/>
                <a:gd name="T12" fmla="*/ 0 w 481"/>
                <a:gd name="T13" fmla="*/ 81 h 258"/>
              </a:gdLst>
              <a:ahLst/>
              <a:cxnLst>
                <a:cxn ang="0">
                  <a:pos x="T0" y="T1"/>
                </a:cxn>
                <a:cxn ang="0">
                  <a:pos x="T2" y="T3"/>
                </a:cxn>
                <a:cxn ang="0">
                  <a:pos x="T4" y="T5"/>
                </a:cxn>
                <a:cxn ang="0">
                  <a:pos x="T6" y="T7"/>
                </a:cxn>
                <a:cxn ang="0">
                  <a:pos x="T8" y="T9"/>
                </a:cxn>
                <a:cxn ang="0">
                  <a:pos x="T10" y="T11"/>
                </a:cxn>
                <a:cxn ang="0">
                  <a:pos x="T12" y="T13"/>
                </a:cxn>
              </a:cxnLst>
              <a:rect l="0" t="0" r="r" b="b"/>
              <a:pathLst>
                <a:path w="481" h="258">
                  <a:moveTo>
                    <a:pt x="0" y="81"/>
                  </a:moveTo>
                  <a:cubicBezTo>
                    <a:pt x="242" y="258"/>
                    <a:pt x="242" y="258"/>
                    <a:pt x="242" y="258"/>
                  </a:cubicBezTo>
                  <a:cubicBezTo>
                    <a:pt x="481" y="168"/>
                    <a:pt x="481" y="168"/>
                    <a:pt x="481" y="168"/>
                  </a:cubicBezTo>
                  <a:cubicBezTo>
                    <a:pt x="474" y="163"/>
                    <a:pt x="474" y="163"/>
                    <a:pt x="474" y="163"/>
                  </a:cubicBezTo>
                  <a:cubicBezTo>
                    <a:pt x="244" y="12"/>
                    <a:pt x="244" y="12"/>
                    <a:pt x="244" y="12"/>
                  </a:cubicBezTo>
                  <a:cubicBezTo>
                    <a:pt x="244" y="12"/>
                    <a:pt x="229" y="0"/>
                    <a:pt x="213" y="4"/>
                  </a:cubicBezTo>
                  <a:cubicBezTo>
                    <a:pt x="198" y="8"/>
                    <a:pt x="0" y="81"/>
                    <a:pt x="0" y="81"/>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0" name="Freeform 11"/>
            <p:cNvSpPr>
              <a:spLocks/>
            </p:cNvSpPr>
            <p:nvPr userDrawn="1"/>
          </p:nvSpPr>
          <p:spPr bwMode="auto">
            <a:xfrm>
              <a:off x="1316038" y="2424113"/>
              <a:ext cx="388938" cy="314325"/>
            </a:xfrm>
            <a:custGeom>
              <a:avLst/>
              <a:gdLst>
                <a:gd name="T0" fmla="*/ 245 w 245"/>
                <a:gd name="T1" fmla="*/ 177 h 198"/>
                <a:gd name="T2" fmla="*/ 3 w 245"/>
                <a:gd name="T3" fmla="*/ 0 h 198"/>
                <a:gd name="T4" fmla="*/ 0 w 245"/>
                <a:gd name="T5" fmla="*/ 21 h 198"/>
                <a:gd name="T6" fmla="*/ 243 w 245"/>
                <a:gd name="T7" fmla="*/ 198 h 198"/>
                <a:gd name="T8" fmla="*/ 245 w 245"/>
                <a:gd name="T9" fmla="*/ 177 h 198"/>
              </a:gdLst>
              <a:ahLst/>
              <a:cxnLst>
                <a:cxn ang="0">
                  <a:pos x="T0" y="T1"/>
                </a:cxn>
                <a:cxn ang="0">
                  <a:pos x="T2" y="T3"/>
                </a:cxn>
                <a:cxn ang="0">
                  <a:pos x="T4" y="T5"/>
                </a:cxn>
                <a:cxn ang="0">
                  <a:pos x="T6" y="T7"/>
                </a:cxn>
                <a:cxn ang="0">
                  <a:pos x="T8" y="T9"/>
                </a:cxn>
              </a:cxnLst>
              <a:rect l="0" t="0" r="r" b="b"/>
              <a:pathLst>
                <a:path w="245" h="198">
                  <a:moveTo>
                    <a:pt x="245" y="177"/>
                  </a:moveTo>
                  <a:lnTo>
                    <a:pt x="3" y="0"/>
                  </a:lnTo>
                  <a:lnTo>
                    <a:pt x="0" y="21"/>
                  </a:lnTo>
                  <a:lnTo>
                    <a:pt x="243" y="198"/>
                  </a:lnTo>
                  <a:lnTo>
                    <a:pt x="245" y="177"/>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1" name="Freeform 12"/>
            <p:cNvSpPr>
              <a:spLocks/>
            </p:cNvSpPr>
            <p:nvPr userDrawn="1"/>
          </p:nvSpPr>
          <p:spPr bwMode="auto">
            <a:xfrm>
              <a:off x="1301751" y="2557463"/>
              <a:ext cx="387350" cy="319088"/>
            </a:xfrm>
            <a:custGeom>
              <a:avLst/>
              <a:gdLst>
                <a:gd name="T0" fmla="*/ 2 w 244"/>
                <a:gd name="T1" fmla="*/ 0 h 201"/>
                <a:gd name="T2" fmla="*/ 0 w 244"/>
                <a:gd name="T3" fmla="*/ 18 h 201"/>
                <a:gd name="T4" fmla="*/ 242 w 244"/>
                <a:gd name="T5" fmla="*/ 201 h 201"/>
                <a:gd name="T6" fmla="*/ 244 w 244"/>
                <a:gd name="T7" fmla="*/ 181 h 201"/>
                <a:gd name="T8" fmla="*/ 2 w 244"/>
                <a:gd name="T9" fmla="*/ 0 h 201"/>
              </a:gdLst>
              <a:ahLst/>
              <a:cxnLst>
                <a:cxn ang="0">
                  <a:pos x="T0" y="T1"/>
                </a:cxn>
                <a:cxn ang="0">
                  <a:pos x="T2" y="T3"/>
                </a:cxn>
                <a:cxn ang="0">
                  <a:pos x="T4" y="T5"/>
                </a:cxn>
                <a:cxn ang="0">
                  <a:pos x="T6" y="T7"/>
                </a:cxn>
                <a:cxn ang="0">
                  <a:pos x="T8" y="T9"/>
                </a:cxn>
              </a:cxnLst>
              <a:rect l="0" t="0" r="r" b="b"/>
              <a:pathLst>
                <a:path w="244" h="201">
                  <a:moveTo>
                    <a:pt x="2" y="0"/>
                  </a:moveTo>
                  <a:lnTo>
                    <a:pt x="0" y="18"/>
                  </a:lnTo>
                  <a:lnTo>
                    <a:pt x="242" y="201"/>
                  </a:lnTo>
                  <a:lnTo>
                    <a:pt x="244" y="181"/>
                  </a:lnTo>
                  <a:lnTo>
                    <a:pt x="2"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2" name="Freeform 13"/>
            <p:cNvSpPr>
              <a:spLocks/>
            </p:cNvSpPr>
            <p:nvPr userDrawn="1"/>
          </p:nvSpPr>
          <p:spPr bwMode="auto">
            <a:xfrm>
              <a:off x="1685926" y="2546350"/>
              <a:ext cx="425450" cy="330200"/>
            </a:xfrm>
            <a:custGeom>
              <a:avLst/>
              <a:gdLst>
                <a:gd name="T0" fmla="*/ 9 w 268"/>
                <a:gd name="T1" fmla="*/ 121 h 208"/>
                <a:gd name="T2" fmla="*/ 222 w 268"/>
                <a:gd name="T3" fmla="*/ 26 h 208"/>
                <a:gd name="T4" fmla="*/ 252 w 268"/>
                <a:gd name="T5" fmla="*/ 38 h 208"/>
                <a:gd name="T6" fmla="*/ 218 w 268"/>
                <a:gd name="T7" fmla="*/ 98 h 208"/>
                <a:gd name="T8" fmla="*/ 2 w 268"/>
                <a:gd name="T9" fmla="*/ 188 h 208"/>
                <a:gd name="T10" fmla="*/ 0 w 268"/>
                <a:gd name="T11" fmla="*/ 208 h 208"/>
                <a:gd name="T12" fmla="*/ 221 w 268"/>
                <a:gd name="T13" fmla="*/ 112 h 208"/>
                <a:gd name="T14" fmla="*/ 266 w 268"/>
                <a:gd name="T15" fmla="*/ 52 h 208"/>
                <a:gd name="T16" fmla="*/ 228 w 268"/>
                <a:gd name="T17" fmla="*/ 6 h 208"/>
                <a:gd name="T18" fmla="*/ 12 w 268"/>
                <a:gd name="T19" fmla="*/ 100 h 208"/>
                <a:gd name="T20" fmla="*/ 9 w 268"/>
                <a:gd name="T21" fmla="*/ 12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08">
                  <a:moveTo>
                    <a:pt x="9" y="121"/>
                  </a:moveTo>
                  <a:cubicBezTo>
                    <a:pt x="222" y="26"/>
                    <a:pt x="222" y="26"/>
                    <a:pt x="222" y="26"/>
                  </a:cubicBezTo>
                  <a:cubicBezTo>
                    <a:pt x="222" y="26"/>
                    <a:pt x="246" y="15"/>
                    <a:pt x="252" y="38"/>
                  </a:cubicBezTo>
                  <a:cubicBezTo>
                    <a:pt x="258" y="60"/>
                    <a:pt x="235" y="89"/>
                    <a:pt x="218" y="98"/>
                  </a:cubicBezTo>
                  <a:cubicBezTo>
                    <a:pt x="2" y="188"/>
                    <a:pt x="2" y="188"/>
                    <a:pt x="2" y="188"/>
                  </a:cubicBezTo>
                  <a:cubicBezTo>
                    <a:pt x="0" y="208"/>
                    <a:pt x="0" y="208"/>
                    <a:pt x="0" y="208"/>
                  </a:cubicBezTo>
                  <a:cubicBezTo>
                    <a:pt x="221" y="112"/>
                    <a:pt x="221" y="112"/>
                    <a:pt x="221" y="112"/>
                  </a:cubicBezTo>
                  <a:cubicBezTo>
                    <a:pt x="221" y="112"/>
                    <a:pt x="263" y="88"/>
                    <a:pt x="266" y="52"/>
                  </a:cubicBezTo>
                  <a:cubicBezTo>
                    <a:pt x="268" y="16"/>
                    <a:pt x="246" y="0"/>
                    <a:pt x="228" y="6"/>
                  </a:cubicBezTo>
                  <a:cubicBezTo>
                    <a:pt x="12" y="100"/>
                    <a:pt x="12" y="100"/>
                    <a:pt x="12" y="100"/>
                  </a:cubicBezTo>
                  <a:lnTo>
                    <a:pt x="9" y="121"/>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3" name="Freeform 14"/>
            <p:cNvSpPr>
              <a:spLocks/>
            </p:cNvSpPr>
            <p:nvPr userDrawn="1"/>
          </p:nvSpPr>
          <p:spPr bwMode="auto">
            <a:xfrm>
              <a:off x="1320801" y="2295525"/>
              <a:ext cx="754063" cy="261938"/>
            </a:xfrm>
            <a:custGeom>
              <a:avLst/>
              <a:gdLst>
                <a:gd name="T0" fmla="*/ 0 w 475"/>
                <a:gd name="T1" fmla="*/ 81 h 165"/>
                <a:gd name="T2" fmla="*/ 475 w 475"/>
                <a:gd name="T3" fmla="*/ 165 h 165"/>
                <a:gd name="T4" fmla="*/ 474 w 475"/>
                <a:gd name="T5" fmla="*/ 163 h 165"/>
                <a:gd name="T6" fmla="*/ 244 w 475"/>
                <a:gd name="T7" fmla="*/ 12 h 165"/>
                <a:gd name="T8" fmla="*/ 213 w 475"/>
                <a:gd name="T9" fmla="*/ 4 h 165"/>
                <a:gd name="T10" fmla="*/ 0 w 475"/>
                <a:gd name="T11" fmla="*/ 81 h 165"/>
              </a:gdLst>
              <a:ahLst/>
              <a:cxnLst>
                <a:cxn ang="0">
                  <a:pos x="T0" y="T1"/>
                </a:cxn>
                <a:cxn ang="0">
                  <a:pos x="T2" y="T3"/>
                </a:cxn>
                <a:cxn ang="0">
                  <a:pos x="T4" y="T5"/>
                </a:cxn>
                <a:cxn ang="0">
                  <a:pos x="T6" y="T7"/>
                </a:cxn>
                <a:cxn ang="0">
                  <a:pos x="T8" y="T9"/>
                </a:cxn>
                <a:cxn ang="0">
                  <a:pos x="T10" y="T11"/>
                </a:cxn>
              </a:cxnLst>
              <a:rect l="0" t="0" r="r" b="b"/>
              <a:pathLst>
                <a:path w="475" h="165">
                  <a:moveTo>
                    <a:pt x="0" y="81"/>
                  </a:moveTo>
                  <a:cubicBezTo>
                    <a:pt x="475" y="165"/>
                    <a:pt x="475" y="165"/>
                    <a:pt x="475" y="165"/>
                  </a:cubicBezTo>
                  <a:cubicBezTo>
                    <a:pt x="474" y="163"/>
                    <a:pt x="474" y="163"/>
                    <a:pt x="474" y="163"/>
                  </a:cubicBezTo>
                  <a:cubicBezTo>
                    <a:pt x="244" y="12"/>
                    <a:pt x="244" y="12"/>
                    <a:pt x="244" y="12"/>
                  </a:cubicBezTo>
                  <a:cubicBezTo>
                    <a:pt x="244" y="12"/>
                    <a:pt x="229" y="0"/>
                    <a:pt x="213" y="4"/>
                  </a:cubicBezTo>
                  <a:cubicBezTo>
                    <a:pt x="198" y="8"/>
                    <a:pt x="0" y="81"/>
                    <a:pt x="0" y="81"/>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4" name="Freeform 15"/>
            <p:cNvSpPr>
              <a:spLocks/>
            </p:cNvSpPr>
            <p:nvPr userDrawn="1"/>
          </p:nvSpPr>
          <p:spPr bwMode="auto">
            <a:xfrm>
              <a:off x="1441451" y="2568575"/>
              <a:ext cx="138113" cy="188913"/>
            </a:xfrm>
            <a:custGeom>
              <a:avLst/>
              <a:gdLst>
                <a:gd name="T0" fmla="*/ 30 w 87"/>
                <a:gd name="T1" fmla="*/ 119 h 119"/>
                <a:gd name="T2" fmla="*/ 72 w 87"/>
                <a:gd name="T3" fmla="*/ 73 h 119"/>
                <a:gd name="T4" fmla="*/ 44 w 87"/>
                <a:gd name="T5" fmla="*/ 73 h 119"/>
                <a:gd name="T6" fmla="*/ 60 w 87"/>
                <a:gd name="T7" fmla="*/ 21 h 119"/>
                <a:gd name="T8" fmla="*/ 65 w 87"/>
                <a:gd name="T9" fmla="*/ 3 h 119"/>
                <a:gd name="T10" fmla="*/ 6 w 87"/>
                <a:gd name="T11" fmla="*/ 35 h 119"/>
                <a:gd name="T12" fmla="*/ 0 w 87"/>
                <a:gd name="T13" fmla="*/ 85 h 119"/>
                <a:gd name="T14" fmla="*/ 30 w 87"/>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9">
                  <a:moveTo>
                    <a:pt x="30" y="119"/>
                  </a:moveTo>
                  <a:cubicBezTo>
                    <a:pt x="30" y="119"/>
                    <a:pt x="47" y="79"/>
                    <a:pt x="72" y="73"/>
                  </a:cubicBezTo>
                  <a:cubicBezTo>
                    <a:pt x="72" y="73"/>
                    <a:pt x="59" y="63"/>
                    <a:pt x="44" y="73"/>
                  </a:cubicBezTo>
                  <a:cubicBezTo>
                    <a:pt x="44" y="73"/>
                    <a:pt x="33" y="34"/>
                    <a:pt x="60" y="21"/>
                  </a:cubicBezTo>
                  <a:cubicBezTo>
                    <a:pt x="87" y="9"/>
                    <a:pt x="80" y="2"/>
                    <a:pt x="65" y="3"/>
                  </a:cubicBezTo>
                  <a:cubicBezTo>
                    <a:pt x="50" y="4"/>
                    <a:pt x="10" y="0"/>
                    <a:pt x="6" y="35"/>
                  </a:cubicBezTo>
                  <a:cubicBezTo>
                    <a:pt x="2" y="70"/>
                    <a:pt x="0" y="85"/>
                    <a:pt x="0" y="85"/>
                  </a:cubicBezTo>
                  <a:lnTo>
                    <a:pt x="30" y="119"/>
                  </a:ln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5" name="Freeform 16"/>
            <p:cNvSpPr>
              <a:spLocks/>
            </p:cNvSpPr>
            <p:nvPr userDrawn="1"/>
          </p:nvSpPr>
          <p:spPr bwMode="auto">
            <a:xfrm>
              <a:off x="504826" y="2552700"/>
              <a:ext cx="317500" cy="404813"/>
            </a:xfrm>
            <a:custGeom>
              <a:avLst/>
              <a:gdLst>
                <a:gd name="T0" fmla="*/ 171 w 200"/>
                <a:gd name="T1" fmla="*/ 40 h 255"/>
                <a:gd name="T2" fmla="*/ 196 w 200"/>
                <a:gd name="T3" fmla="*/ 87 h 255"/>
                <a:gd name="T4" fmla="*/ 183 w 200"/>
                <a:gd name="T5" fmla="*/ 102 h 255"/>
                <a:gd name="T6" fmla="*/ 182 w 200"/>
                <a:gd name="T7" fmla="*/ 157 h 255"/>
                <a:gd name="T8" fmla="*/ 96 w 200"/>
                <a:gd name="T9" fmla="*/ 207 h 255"/>
                <a:gd name="T10" fmla="*/ 104 w 200"/>
                <a:gd name="T11" fmla="*/ 248 h 255"/>
                <a:gd name="T12" fmla="*/ 16 w 200"/>
                <a:gd name="T13" fmla="*/ 255 h 255"/>
                <a:gd name="T14" fmla="*/ 18 w 200"/>
                <a:gd name="T15" fmla="*/ 146 h 255"/>
                <a:gd name="T16" fmla="*/ 65 w 200"/>
                <a:gd name="T17" fmla="*/ 1 h 255"/>
                <a:gd name="T18" fmla="*/ 171 w 200"/>
                <a:gd name="T19" fmla="*/ 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55">
                  <a:moveTo>
                    <a:pt x="171" y="40"/>
                  </a:moveTo>
                  <a:cubicBezTo>
                    <a:pt x="171" y="40"/>
                    <a:pt x="183" y="78"/>
                    <a:pt x="196" y="87"/>
                  </a:cubicBezTo>
                  <a:cubicBezTo>
                    <a:pt x="196" y="87"/>
                    <a:pt x="198" y="100"/>
                    <a:pt x="183" y="102"/>
                  </a:cubicBezTo>
                  <a:cubicBezTo>
                    <a:pt x="183" y="102"/>
                    <a:pt x="200" y="144"/>
                    <a:pt x="182" y="157"/>
                  </a:cubicBezTo>
                  <a:cubicBezTo>
                    <a:pt x="163" y="170"/>
                    <a:pt x="105" y="182"/>
                    <a:pt x="96" y="207"/>
                  </a:cubicBezTo>
                  <a:cubicBezTo>
                    <a:pt x="87" y="231"/>
                    <a:pt x="104" y="248"/>
                    <a:pt x="104" y="248"/>
                  </a:cubicBezTo>
                  <a:cubicBezTo>
                    <a:pt x="16" y="255"/>
                    <a:pt x="16" y="255"/>
                    <a:pt x="16" y="255"/>
                  </a:cubicBezTo>
                  <a:cubicBezTo>
                    <a:pt x="16" y="255"/>
                    <a:pt x="0" y="221"/>
                    <a:pt x="18" y="146"/>
                  </a:cubicBezTo>
                  <a:cubicBezTo>
                    <a:pt x="35" y="71"/>
                    <a:pt x="58" y="2"/>
                    <a:pt x="65" y="1"/>
                  </a:cubicBezTo>
                  <a:cubicBezTo>
                    <a:pt x="72" y="0"/>
                    <a:pt x="171" y="40"/>
                    <a:pt x="171" y="40"/>
                  </a:cubicBez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6" name="Freeform 17"/>
            <p:cNvSpPr>
              <a:spLocks/>
            </p:cNvSpPr>
            <p:nvPr userDrawn="1"/>
          </p:nvSpPr>
          <p:spPr bwMode="auto">
            <a:xfrm>
              <a:off x="271463" y="2257425"/>
              <a:ext cx="673100" cy="587375"/>
            </a:xfrm>
            <a:custGeom>
              <a:avLst/>
              <a:gdLst>
                <a:gd name="T0" fmla="*/ 205 w 424"/>
                <a:gd name="T1" fmla="*/ 28 h 370"/>
                <a:gd name="T2" fmla="*/ 326 w 424"/>
                <a:gd name="T3" fmla="*/ 57 h 370"/>
                <a:gd name="T4" fmla="*/ 356 w 424"/>
                <a:gd name="T5" fmla="*/ 159 h 370"/>
                <a:gd name="T6" fmla="*/ 405 w 424"/>
                <a:gd name="T7" fmla="*/ 191 h 370"/>
                <a:gd name="T8" fmla="*/ 296 w 424"/>
                <a:gd name="T9" fmla="*/ 241 h 370"/>
                <a:gd name="T10" fmla="*/ 227 w 424"/>
                <a:gd name="T11" fmla="*/ 242 h 370"/>
                <a:gd name="T12" fmla="*/ 200 w 424"/>
                <a:gd name="T13" fmla="*/ 294 h 370"/>
                <a:gd name="T14" fmla="*/ 143 w 424"/>
                <a:gd name="T15" fmla="*/ 367 h 370"/>
                <a:gd name="T16" fmla="*/ 53 w 424"/>
                <a:gd name="T17" fmla="*/ 334 h 370"/>
                <a:gd name="T18" fmla="*/ 27 w 424"/>
                <a:gd name="T19" fmla="*/ 267 h 370"/>
                <a:gd name="T20" fmla="*/ 65 w 424"/>
                <a:gd name="T21" fmla="*/ 191 h 370"/>
                <a:gd name="T22" fmla="*/ 127 w 424"/>
                <a:gd name="T23" fmla="*/ 129 h 370"/>
                <a:gd name="T24" fmla="*/ 146 w 424"/>
                <a:gd name="T25" fmla="*/ 61 h 370"/>
                <a:gd name="T26" fmla="*/ 205 w 424"/>
                <a:gd name="T27"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4" h="370">
                  <a:moveTo>
                    <a:pt x="205" y="28"/>
                  </a:moveTo>
                  <a:cubicBezTo>
                    <a:pt x="205" y="28"/>
                    <a:pt x="315" y="0"/>
                    <a:pt x="326" y="57"/>
                  </a:cubicBezTo>
                  <a:cubicBezTo>
                    <a:pt x="336" y="113"/>
                    <a:pt x="329" y="158"/>
                    <a:pt x="356" y="159"/>
                  </a:cubicBezTo>
                  <a:cubicBezTo>
                    <a:pt x="382" y="159"/>
                    <a:pt x="424" y="156"/>
                    <a:pt x="405" y="191"/>
                  </a:cubicBezTo>
                  <a:cubicBezTo>
                    <a:pt x="386" y="226"/>
                    <a:pt x="319" y="253"/>
                    <a:pt x="296" y="241"/>
                  </a:cubicBezTo>
                  <a:cubicBezTo>
                    <a:pt x="273" y="228"/>
                    <a:pt x="236" y="226"/>
                    <a:pt x="227" y="242"/>
                  </a:cubicBezTo>
                  <a:cubicBezTo>
                    <a:pt x="219" y="257"/>
                    <a:pt x="215" y="296"/>
                    <a:pt x="200" y="294"/>
                  </a:cubicBezTo>
                  <a:cubicBezTo>
                    <a:pt x="185" y="292"/>
                    <a:pt x="175" y="365"/>
                    <a:pt x="143" y="367"/>
                  </a:cubicBezTo>
                  <a:cubicBezTo>
                    <a:pt x="112" y="370"/>
                    <a:pt x="93" y="325"/>
                    <a:pt x="53" y="334"/>
                  </a:cubicBezTo>
                  <a:cubicBezTo>
                    <a:pt x="13" y="343"/>
                    <a:pt x="0" y="284"/>
                    <a:pt x="27" y="267"/>
                  </a:cubicBezTo>
                  <a:cubicBezTo>
                    <a:pt x="54" y="249"/>
                    <a:pt x="84" y="204"/>
                    <a:pt x="65" y="191"/>
                  </a:cubicBezTo>
                  <a:cubicBezTo>
                    <a:pt x="47" y="179"/>
                    <a:pt x="77" y="126"/>
                    <a:pt x="127" y="129"/>
                  </a:cubicBezTo>
                  <a:cubicBezTo>
                    <a:pt x="176" y="132"/>
                    <a:pt x="159" y="73"/>
                    <a:pt x="146" y="61"/>
                  </a:cubicBezTo>
                  <a:cubicBezTo>
                    <a:pt x="133" y="49"/>
                    <a:pt x="190" y="31"/>
                    <a:pt x="205" y="28"/>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7" name="Freeform 18"/>
            <p:cNvSpPr>
              <a:spLocks/>
            </p:cNvSpPr>
            <p:nvPr userDrawn="1"/>
          </p:nvSpPr>
          <p:spPr bwMode="auto">
            <a:xfrm>
              <a:off x="1" y="2703513"/>
              <a:ext cx="1489075" cy="1023938"/>
            </a:xfrm>
            <a:custGeom>
              <a:avLst/>
              <a:gdLst>
                <a:gd name="T0" fmla="*/ 422 w 938"/>
                <a:gd name="T1" fmla="*/ 153 h 645"/>
                <a:gd name="T2" fmla="*/ 587 w 938"/>
                <a:gd name="T3" fmla="*/ 240 h 645"/>
                <a:gd name="T4" fmla="*/ 807 w 938"/>
                <a:gd name="T5" fmla="*/ 161 h 645"/>
                <a:gd name="T6" fmla="*/ 908 w 938"/>
                <a:gd name="T7" fmla="*/ 0 h 645"/>
                <a:gd name="T8" fmla="*/ 938 w 938"/>
                <a:gd name="T9" fmla="*/ 34 h 645"/>
                <a:gd name="T10" fmla="*/ 821 w 938"/>
                <a:gd name="T11" fmla="*/ 262 h 645"/>
                <a:gd name="T12" fmla="*/ 562 w 938"/>
                <a:gd name="T13" fmla="*/ 319 h 645"/>
                <a:gd name="T14" fmla="*/ 520 w 938"/>
                <a:gd name="T15" fmla="*/ 568 h 645"/>
                <a:gd name="T16" fmla="*/ 457 w 938"/>
                <a:gd name="T17" fmla="*/ 645 h 645"/>
                <a:gd name="T18" fmla="*/ 337 w 938"/>
                <a:gd name="T19" fmla="*/ 585 h 645"/>
                <a:gd name="T20" fmla="*/ 339 w 938"/>
                <a:gd name="T21" fmla="*/ 460 h 645"/>
                <a:gd name="T22" fmla="*/ 233 w 938"/>
                <a:gd name="T23" fmla="*/ 337 h 645"/>
                <a:gd name="T24" fmla="*/ 0 w 938"/>
                <a:gd name="T25" fmla="*/ 352 h 645"/>
                <a:gd name="T26" fmla="*/ 1 w 938"/>
                <a:gd name="T27" fmla="*/ 293 h 645"/>
                <a:gd name="T28" fmla="*/ 190 w 938"/>
                <a:gd name="T29" fmla="*/ 272 h 645"/>
                <a:gd name="T30" fmla="*/ 334 w 938"/>
                <a:gd name="T31" fmla="*/ 160 h 645"/>
                <a:gd name="T32" fmla="*/ 422 w 938"/>
                <a:gd name="T33" fmla="*/ 153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8" h="645">
                  <a:moveTo>
                    <a:pt x="422" y="153"/>
                  </a:moveTo>
                  <a:cubicBezTo>
                    <a:pt x="422" y="153"/>
                    <a:pt x="469" y="150"/>
                    <a:pt x="587" y="240"/>
                  </a:cubicBezTo>
                  <a:cubicBezTo>
                    <a:pt x="635" y="277"/>
                    <a:pt x="775" y="208"/>
                    <a:pt x="807" y="161"/>
                  </a:cubicBezTo>
                  <a:cubicBezTo>
                    <a:pt x="838" y="114"/>
                    <a:pt x="908" y="0"/>
                    <a:pt x="908" y="0"/>
                  </a:cubicBezTo>
                  <a:cubicBezTo>
                    <a:pt x="938" y="34"/>
                    <a:pt x="938" y="34"/>
                    <a:pt x="938" y="34"/>
                  </a:cubicBezTo>
                  <a:cubicBezTo>
                    <a:pt x="938" y="34"/>
                    <a:pt x="876" y="216"/>
                    <a:pt x="821" y="262"/>
                  </a:cubicBezTo>
                  <a:cubicBezTo>
                    <a:pt x="767" y="309"/>
                    <a:pt x="716" y="339"/>
                    <a:pt x="562" y="319"/>
                  </a:cubicBezTo>
                  <a:cubicBezTo>
                    <a:pt x="562" y="319"/>
                    <a:pt x="482" y="379"/>
                    <a:pt x="520" y="568"/>
                  </a:cubicBezTo>
                  <a:cubicBezTo>
                    <a:pt x="457" y="645"/>
                    <a:pt x="457" y="645"/>
                    <a:pt x="457" y="645"/>
                  </a:cubicBezTo>
                  <a:cubicBezTo>
                    <a:pt x="337" y="585"/>
                    <a:pt x="337" y="585"/>
                    <a:pt x="337" y="585"/>
                  </a:cubicBezTo>
                  <a:cubicBezTo>
                    <a:pt x="337" y="585"/>
                    <a:pt x="360" y="497"/>
                    <a:pt x="339" y="460"/>
                  </a:cubicBezTo>
                  <a:cubicBezTo>
                    <a:pt x="319" y="423"/>
                    <a:pt x="290" y="327"/>
                    <a:pt x="233" y="337"/>
                  </a:cubicBezTo>
                  <a:cubicBezTo>
                    <a:pt x="177" y="347"/>
                    <a:pt x="33" y="367"/>
                    <a:pt x="0" y="352"/>
                  </a:cubicBezTo>
                  <a:cubicBezTo>
                    <a:pt x="1" y="293"/>
                    <a:pt x="1" y="293"/>
                    <a:pt x="1" y="293"/>
                  </a:cubicBezTo>
                  <a:cubicBezTo>
                    <a:pt x="1" y="293"/>
                    <a:pt x="147" y="316"/>
                    <a:pt x="190" y="272"/>
                  </a:cubicBezTo>
                  <a:cubicBezTo>
                    <a:pt x="233" y="228"/>
                    <a:pt x="282" y="167"/>
                    <a:pt x="334" y="160"/>
                  </a:cubicBezTo>
                  <a:cubicBezTo>
                    <a:pt x="386" y="152"/>
                    <a:pt x="422" y="153"/>
                    <a:pt x="422" y="153"/>
                  </a:cubicBezTo>
                  <a:close/>
                </a:path>
              </a:pathLst>
            </a:custGeom>
            <a:solidFill>
              <a:srgbClr val="D5F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8" name="Freeform 19"/>
            <p:cNvSpPr>
              <a:spLocks/>
            </p:cNvSpPr>
            <p:nvPr userDrawn="1"/>
          </p:nvSpPr>
          <p:spPr bwMode="auto">
            <a:xfrm>
              <a:off x="495301" y="3605213"/>
              <a:ext cx="647700" cy="1584325"/>
            </a:xfrm>
            <a:custGeom>
              <a:avLst/>
              <a:gdLst>
                <a:gd name="T0" fmla="*/ 208 w 408"/>
                <a:gd name="T1" fmla="*/ 0 h 998"/>
                <a:gd name="T2" fmla="*/ 360 w 408"/>
                <a:gd name="T3" fmla="*/ 380 h 998"/>
                <a:gd name="T4" fmla="*/ 390 w 408"/>
                <a:gd name="T5" fmla="*/ 594 h 998"/>
                <a:gd name="T6" fmla="*/ 290 w 408"/>
                <a:gd name="T7" fmla="*/ 914 h 998"/>
                <a:gd name="T8" fmla="*/ 365 w 408"/>
                <a:gd name="T9" fmla="*/ 981 h 998"/>
                <a:gd name="T10" fmla="*/ 262 w 408"/>
                <a:gd name="T11" fmla="*/ 944 h 998"/>
                <a:gd name="T12" fmla="*/ 298 w 408"/>
                <a:gd name="T13" fmla="*/ 544 h 998"/>
                <a:gd name="T14" fmla="*/ 181 w 408"/>
                <a:gd name="T15" fmla="*/ 324 h 998"/>
                <a:gd name="T16" fmla="*/ 177 w 408"/>
                <a:gd name="T17" fmla="*/ 531 h 998"/>
                <a:gd name="T18" fmla="*/ 72 w 408"/>
                <a:gd name="T19" fmla="*/ 927 h 998"/>
                <a:gd name="T20" fmla="*/ 130 w 408"/>
                <a:gd name="T21" fmla="*/ 980 h 998"/>
                <a:gd name="T22" fmla="*/ 34 w 408"/>
                <a:gd name="T23" fmla="*/ 940 h 998"/>
                <a:gd name="T24" fmla="*/ 70 w 408"/>
                <a:gd name="T25" fmla="*/ 509 h 998"/>
                <a:gd name="T26" fmla="*/ 38 w 408"/>
                <a:gd name="T27" fmla="*/ 283 h 998"/>
                <a:gd name="T28" fmla="*/ 25 w 408"/>
                <a:gd name="T29" fmla="*/ 17 h 998"/>
                <a:gd name="T30" fmla="*/ 208 w 408"/>
                <a:gd name="T31" fmla="*/ 0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998">
                  <a:moveTo>
                    <a:pt x="208" y="0"/>
                  </a:moveTo>
                  <a:cubicBezTo>
                    <a:pt x="208" y="0"/>
                    <a:pt x="328" y="255"/>
                    <a:pt x="360" y="380"/>
                  </a:cubicBezTo>
                  <a:cubicBezTo>
                    <a:pt x="392" y="505"/>
                    <a:pt x="408" y="553"/>
                    <a:pt x="390" y="594"/>
                  </a:cubicBezTo>
                  <a:cubicBezTo>
                    <a:pt x="372" y="636"/>
                    <a:pt x="290" y="914"/>
                    <a:pt x="290" y="914"/>
                  </a:cubicBezTo>
                  <a:cubicBezTo>
                    <a:pt x="290" y="914"/>
                    <a:pt x="369" y="964"/>
                    <a:pt x="365" y="981"/>
                  </a:cubicBezTo>
                  <a:cubicBezTo>
                    <a:pt x="361" y="998"/>
                    <a:pt x="262" y="944"/>
                    <a:pt x="262" y="944"/>
                  </a:cubicBezTo>
                  <a:cubicBezTo>
                    <a:pt x="262" y="944"/>
                    <a:pt x="262" y="602"/>
                    <a:pt x="298" y="544"/>
                  </a:cubicBezTo>
                  <a:cubicBezTo>
                    <a:pt x="298" y="544"/>
                    <a:pt x="197" y="397"/>
                    <a:pt x="181" y="324"/>
                  </a:cubicBezTo>
                  <a:cubicBezTo>
                    <a:pt x="181" y="324"/>
                    <a:pt x="210" y="415"/>
                    <a:pt x="177" y="531"/>
                  </a:cubicBezTo>
                  <a:cubicBezTo>
                    <a:pt x="144" y="648"/>
                    <a:pt x="72" y="927"/>
                    <a:pt x="72" y="927"/>
                  </a:cubicBezTo>
                  <a:cubicBezTo>
                    <a:pt x="130" y="980"/>
                    <a:pt x="130" y="980"/>
                    <a:pt x="130" y="980"/>
                  </a:cubicBezTo>
                  <a:cubicBezTo>
                    <a:pt x="130" y="980"/>
                    <a:pt x="47" y="975"/>
                    <a:pt x="34" y="940"/>
                  </a:cubicBezTo>
                  <a:cubicBezTo>
                    <a:pt x="21" y="905"/>
                    <a:pt x="24" y="584"/>
                    <a:pt x="70" y="509"/>
                  </a:cubicBezTo>
                  <a:cubicBezTo>
                    <a:pt x="70" y="509"/>
                    <a:pt x="62" y="346"/>
                    <a:pt x="38" y="283"/>
                  </a:cubicBezTo>
                  <a:cubicBezTo>
                    <a:pt x="14" y="221"/>
                    <a:pt x="0" y="65"/>
                    <a:pt x="25" y="17"/>
                  </a:cubicBezTo>
                  <a:cubicBezTo>
                    <a:pt x="25" y="17"/>
                    <a:pt x="124" y="60"/>
                    <a:pt x="208" y="0"/>
                  </a:cubicBez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9" name="Freeform 20"/>
            <p:cNvSpPr>
              <a:spLocks/>
            </p:cNvSpPr>
            <p:nvPr userDrawn="1"/>
          </p:nvSpPr>
          <p:spPr bwMode="auto">
            <a:xfrm>
              <a:off x="2889251" y="3757613"/>
              <a:ext cx="3494088" cy="1430338"/>
            </a:xfrm>
            <a:custGeom>
              <a:avLst/>
              <a:gdLst>
                <a:gd name="T0" fmla="*/ 0 w 2202"/>
                <a:gd name="T1" fmla="*/ 215 h 901"/>
                <a:gd name="T2" fmla="*/ 136 w 2202"/>
                <a:gd name="T3" fmla="*/ 152 h 901"/>
                <a:gd name="T4" fmla="*/ 1997 w 2202"/>
                <a:gd name="T5" fmla="*/ 0 h 901"/>
                <a:gd name="T6" fmla="*/ 2095 w 2202"/>
                <a:gd name="T7" fmla="*/ 260 h 901"/>
                <a:gd name="T8" fmla="*/ 1109 w 2202"/>
                <a:gd name="T9" fmla="*/ 901 h 901"/>
                <a:gd name="T10" fmla="*/ 0 w 2202"/>
                <a:gd name="T11" fmla="*/ 215 h 901"/>
              </a:gdLst>
              <a:ahLst/>
              <a:cxnLst>
                <a:cxn ang="0">
                  <a:pos x="T0" y="T1"/>
                </a:cxn>
                <a:cxn ang="0">
                  <a:pos x="T2" y="T3"/>
                </a:cxn>
                <a:cxn ang="0">
                  <a:pos x="T4" y="T5"/>
                </a:cxn>
                <a:cxn ang="0">
                  <a:pos x="T6" y="T7"/>
                </a:cxn>
                <a:cxn ang="0">
                  <a:pos x="T8" y="T9"/>
                </a:cxn>
                <a:cxn ang="0">
                  <a:pos x="T10" y="T11"/>
                </a:cxn>
              </a:cxnLst>
              <a:rect l="0" t="0" r="r" b="b"/>
              <a:pathLst>
                <a:path w="2202" h="901">
                  <a:moveTo>
                    <a:pt x="0" y="215"/>
                  </a:moveTo>
                  <a:cubicBezTo>
                    <a:pt x="136" y="152"/>
                    <a:pt x="136" y="152"/>
                    <a:pt x="136" y="152"/>
                  </a:cubicBezTo>
                  <a:cubicBezTo>
                    <a:pt x="1997" y="0"/>
                    <a:pt x="1997" y="0"/>
                    <a:pt x="1997" y="0"/>
                  </a:cubicBezTo>
                  <a:cubicBezTo>
                    <a:pt x="1997" y="0"/>
                    <a:pt x="2202" y="89"/>
                    <a:pt x="2095" y="260"/>
                  </a:cubicBezTo>
                  <a:cubicBezTo>
                    <a:pt x="1952" y="490"/>
                    <a:pt x="1109" y="901"/>
                    <a:pt x="1109" y="901"/>
                  </a:cubicBezTo>
                  <a:lnTo>
                    <a:pt x="0" y="215"/>
                  </a:lnTo>
                  <a:close/>
                </a:path>
              </a:pathLst>
            </a:custGeom>
            <a:solidFill>
              <a:srgbClr val="06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0" name="Freeform 21"/>
            <p:cNvSpPr>
              <a:spLocks/>
            </p:cNvSpPr>
            <p:nvPr userDrawn="1"/>
          </p:nvSpPr>
          <p:spPr bwMode="auto">
            <a:xfrm>
              <a:off x="2974976" y="3643313"/>
              <a:ext cx="3032125" cy="1373188"/>
            </a:xfrm>
            <a:custGeom>
              <a:avLst/>
              <a:gdLst>
                <a:gd name="T0" fmla="*/ 0 w 1910"/>
                <a:gd name="T1" fmla="*/ 31 h 865"/>
                <a:gd name="T2" fmla="*/ 0 w 1910"/>
                <a:gd name="T3" fmla="*/ 260 h 865"/>
                <a:gd name="T4" fmla="*/ 1054 w 1910"/>
                <a:gd name="T5" fmla="*/ 865 h 865"/>
                <a:gd name="T6" fmla="*/ 1906 w 1910"/>
                <a:gd name="T7" fmla="*/ 392 h 865"/>
                <a:gd name="T8" fmla="*/ 1910 w 1910"/>
                <a:gd name="T9" fmla="*/ 130 h 865"/>
                <a:gd name="T10" fmla="*/ 1032 w 1910"/>
                <a:gd name="T11" fmla="*/ 596 h 865"/>
                <a:gd name="T12" fmla="*/ 5 w 1910"/>
                <a:gd name="T13" fmla="*/ 0 h 865"/>
                <a:gd name="T14" fmla="*/ 0 w 1910"/>
                <a:gd name="T15" fmla="*/ 31 h 8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0" h="865">
                  <a:moveTo>
                    <a:pt x="0" y="31"/>
                  </a:moveTo>
                  <a:lnTo>
                    <a:pt x="0" y="260"/>
                  </a:lnTo>
                  <a:lnTo>
                    <a:pt x="1054" y="865"/>
                  </a:lnTo>
                  <a:lnTo>
                    <a:pt x="1906" y="392"/>
                  </a:lnTo>
                  <a:lnTo>
                    <a:pt x="1910" y="130"/>
                  </a:lnTo>
                  <a:lnTo>
                    <a:pt x="1032" y="596"/>
                  </a:lnTo>
                  <a:lnTo>
                    <a:pt x="5" y="0"/>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1" name="Freeform 22"/>
            <p:cNvSpPr>
              <a:spLocks/>
            </p:cNvSpPr>
            <p:nvPr userDrawn="1"/>
          </p:nvSpPr>
          <p:spPr bwMode="auto">
            <a:xfrm>
              <a:off x="2889251" y="2817813"/>
              <a:ext cx="3281363" cy="1708150"/>
            </a:xfrm>
            <a:custGeom>
              <a:avLst/>
              <a:gdLst>
                <a:gd name="T0" fmla="*/ 0 w 2068"/>
                <a:gd name="T1" fmla="*/ 451 h 1076"/>
                <a:gd name="T2" fmla="*/ 1106 w 2068"/>
                <a:gd name="T3" fmla="*/ 1076 h 1076"/>
                <a:gd name="T4" fmla="*/ 2068 w 2068"/>
                <a:gd name="T5" fmla="*/ 583 h 1076"/>
                <a:gd name="T6" fmla="*/ 2037 w 2068"/>
                <a:gd name="T7" fmla="*/ 567 h 1076"/>
                <a:gd name="T8" fmla="*/ 997 w 2068"/>
                <a:gd name="T9" fmla="*/ 40 h 1076"/>
                <a:gd name="T10" fmla="*/ 862 w 2068"/>
                <a:gd name="T11" fmla="*/ 22 h 1076"/>
                <a:gd name="T12" fmla="*/ 0 w 2068"/>
                <a:gd name="T13" fmla="*/ 451 h 1076"/>
              </a:gdLst>
              <a:ahLst/>
              <a:cxnLst>
                <a:cxn ang="0">
                  <a:pos x="T0" y="T1"/>
                </a:cxn>
                <a:cxn ang="0">
                  <a:pos x="T2" y="T3"/>
                </a:cxn>
                <a:cxn ang="0">
                  <a:pos x="T4" y="T5"/>
                </a:cxn>
                <a:cxn ang="0">
                  <a:pos x="T6" y="T7"/>
                </a:cxn>
                <a:cxn ang="0">
                  <a:pos x="T8" y="T9"/>
                </a:cxn>
                <a:cxn ang="0">
                  <a:pos x="T10" y="T11"/>
                </a:cxn>
                <a:cxn ang="0">
                  <a:pos x="T12" y="T13"/>
                </a:cxn>
              </a:cxnLst>
              <a:rect l="0" t="0" r="r" b="b"/>
              <a:pathLst>
                <a:path w="2068" h="1076">
                  <a:moveTo>
                    <a:pt x="0" y="451"/>
                  </a:moveTo>
                  <a:cubicBezTo>
                    <a:pt x="1106" y="1076"/>
                    <a:pt x="1106" y="1076"/>
                    <a:pt x="1106" y="1076"/>
                  </a:cubicBezTo>
                  <a:cubicBezTo>
                    <a:pt x="2068" y="583"/>
                    <a:pt x="2068" y="583"/>
                    <a:pt x="2068" y="583"/>
                  </a:cubicBezTo>
                  <a:cubicBezTo>
                    <a:pt x="2037" y="567"/>
                    <a:pt x="2037" y="567"/>
                    <a:pt x="2037" y="567"/>
                  </a:cubicBezTo>
                  <a:cubicBezTo>
                    <a:pt x="997" y="40"/>
                    <a:pt x="997" y="40"/>
                    <a:pt x="997" y="40"/>
                  </a:cubicBezTo>
                  <a:cubicBezTo>
                    <a:pt x="997" y="40"/>
                    <a:pt x="925" y="0"/>
                    <a:pt x="862" y="22"/>
                  </a:cubicBezTo>
                  <a:cubicBezTo>
                    <a:pt x="800" y="45"/>
                    <a:pt x="0" y="451"/>
                    <a:pt x="0" y="451"/>
                  </a:cubicBezTo>
                  <a:close/>
                </a:path>
              </a:pathLst>
            </a:custGeom>
            <a:solidFill>
              <a:srgbClr val="88E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2" name="Freeform 23"/>
            <p:cNvSpPr>
              <a:spLocks/>
            </p:cNvSpPr>
            <p:nvPr userDrawn="1"/>
          </p:nvSpPr>
          <p:spPr bwMode="auto">
            <a:xfrm>
              <a:off x="2889251" y="3533775"/>
              <a:ext cx="1754188" cy="1139825"/>
            </a:xfrm>
            <a:custGeom>
              <a:avLst/>
              <a:gdLst>
                <a:gd name="T0" fmla="*/ 1105 w 1105"/>
                <a:gd name="T1" fmla="*/ 625 h 718"/>
                <a:gd name="T2" fmla="*/ 0 w 1105"/>
                <a:gd name="T3" fmla="*/ 0 h 718"/>
                <a:gd name="T4" fmla="*/ 0 w 1105"/>
                <a:gd name="T5" fmla="*/ 87 h 718"/>
                <a:gd name="T6" fmla="*/ 1105 w 1105"/>
                <a:gd name="T7" fmla="*/ 718 h 718"/>
                <a:gd name="T8" fmla="*/ 1105 w 1105"/>
                <a:gd name="T9" fmla="*/ 625 h 718"/>
              </a:gdLst>
              <a:ahLst/>
              <a:cxnLst>
                <a:cxn ang="0">
                  <a:pos x="T0" y="T1"/>
                </a:cxn>
                <a:cxn ang="0">
                  <a:pos x="T2" y="T3"/>
                </a:cxn>
                <a:cxn ang="0">
                  <a:pos x="T4" y="T5"/>
                </a:cxn>
                <a:cxn ang="0">
                  <a:pos x="T6" y="T7"/>
                </a:cxn>
                <a:cxn ang="0">
                  <a:pos x="T8" y="T9"/>
                </a:cxn>
              </a:cxnLst>
              <a:rect l="0" t="0" r="r" b="b"/>
              <a:pathLst>
                <a:path w="1105" h="718">
                  <a:moveTo>
                    <a:pt x="1105" y="625"/>
                  </a:moveTo>
                  <a:lnTo>
                    <a:pt x="0" y="0"/>
                  </a:lnTo>
                  <a:lnTo>
                    <a:pt x="0" y="87"/>
                  </a:lnTo>
                  <a:lnTo>
                    <a:pt x="1105" y="718"/>
                  </a:lnTo>
                  <a:lnTo>
                    <a:pt x="1105"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3" name="Freeform 24"/>
            <p:cNvSpPr>
              <a:spLocks/>
            </p:cNvSpPr>
            <p:nvPr userDrawn="1"/>
          </p:nvSpPr>
          <p:spPr bwMode="auto">
            <a:xfrm>
              <a:off x="2889251" y="4098925"/>
              <a:ext cx="1754188" cy="1157288"/>
            </a:xfrm>
            <a:custGeom>
              <a:avLst/>
              <a:gdLst>
                <a:gd name="T0" fmla="*/ 0 w 1105"/>
                <a:gd name="T1" fmla="*/ 0 h 729"/>
                <a:gd name="T2" fmla="*/ 0 w 1105"/>
                <a:gd name="T3" fmla="*/ 78 h 729"/>
                <a:gd name="T4" fmla="*/ 1105 w 1105"/>
                <a:gd name="T5" fmla="*/ 729 h 729"/>
                <a:gd name="T6" fmla="*/ 1105 w 1105"/>
                <a:gd name="T7" fmla="*/ 646 h 729"/>
                <a:gd name="T8" fmla="*/ 0 w 1105"/>
                <a:gd name="T9" fmla="*/ 0 h 729"/>
              </a:gdLst>
              <a:ahLst/>
              <a:cxnLst>
                <a:cxn ang="0">
                  <a:pos x="T0" y="T1"/>
                </a:cxn>
                <a:cxn ang="0">
                  <a:pos x="T2" y="T3"/>
                </a:cxn>
                <a:cxn ang="0">
                  <a:pos x="T4" y="T5"/>
                </a:cxn>
                <a:cxn ang="0">
                  <a:pos x="T6" y="T7"/>
                </a:cxn>
                <a:cxn ang="0">
                  <a:pos x="T8" y="T9"/>
                </a:cxn>
              </a:cxnLst>
              <a:rect l="0" t="0" r="r" b="b"/>
              <a:pathLst>
                <a:path w="1105" h="729">
                  <a:moveTo>
                    <a:pt x="0" y="0"/>
                  </a:moveTo>
                  <a:lnTo>
                    <a:pt x="0" y="78"/>
                  </a:lnTo>
                  <a:lnTo>
                    <a:pt x="1105" y="729"/>
                  </a:lnTo>
                  <a:lnTo>
                    <a:pt x="1105" y="646"/>
                  </a:lnTo>
                  <a:lnTo>
                    <a:pt x="0" y="0"/>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4" name="Freeform 25"/>
            <p:cNvSpPr>
              <a:spLocks/>
            </p:cNvSpPr>
            <p:nvPr userDrawn="1"/>
          </p:nvSpPr>
          <p:spPr bwMode="auto">
            <a:xfrm>
              <a:off x="4638676" y="3681413"/>
              <a:ext cx="1670050" cy="1574800"/>
            </a:xfrm>
            <a:custGeom>
              <a:avLst/>
              <a:gdLst>
                <a:gd name="T0" fmla="*/ 0 w 1052"/>
                <a:gd name="T1" fmla="*/ 625 h 992"/>
                <a:gd name="T2" fmla="*/ 849 w 1052"/>
                <a:gd name="T3" fmla="*/ 123 h 992"/>
                <a:gd name="T4" fmla="*/ 980 w 1052"/>
                <a:gd name="T5" fmla="*/ 155 h 992"/>
                <a:gd name="T6" fmla="*/ 867 w 1052"/>
                <a:gd name="T7" fmla="*/ 424 h 992"/>
                <a:gd name="T8" fmla="*/ 3 w 1052"/>
                <a:gd name="T9" fmla="*/ 909 h 992"/>
                <a:gd name="T10" fmla="*/ 3 w 1052"/>
                <a:gd name="T11" fmla="*/ 992 h 992"/>
                <a:gd name="T12" fmla="*/ 888 w 1052"/>
                <a:gd name="T13" fmla="*/ 481 h 992"/>
                <a:gd name="T14" fmla="*/ 1046 w 1052"/>
                <a:gd name="T15" fmla="*/ 209 h 992"/>
                <a:gd name="T16" fmla="*/ 867 w 1052"/>
                <a:gd name="T17" fmla="*/ 36 h 992"/>
                <a:gd name="T18" fmla="*/ 3 w 1052"/>
                <a:gd name="T19" fmla="*/ 532 h 992"/>
                <a:gd name="T20" fmla="*/ 0 w 1052"/>
                <a:gd name="T21" fmla="*/ 62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2" h="992">
                  <a:moveTo>
                    <a:pt x="0" y="625"/>
                  </a:moveTo>
                  <a:cubicBezTo>
                    <a:pt x="849" y="123"/>
                    <a:pt x="849" y="123"/>
                    <a:pt x="849" y="123"/>
                  </a:cubicBezTo>
                  <a:cubicBezTo>
                    <a:pt x="849" y="123"/>
                    <a:pt x="945" y="63"/>
                    <a:pt x="980" y="155"/>
                  </a:cubicBezTo>
                  <a:cubicBezTo>
                    <a:pt x="1016" y="248"/>
                    <a:pt x="936" y="380"/>
                    <a:pt x="867" y="424"/>
                  </a:cubicBezTo>
                  <a:cubicBezTo>
                    <a:pt x="3" y="909"/>
                    <a:pt x="3" y="909"/>
                    <a:pt x="3" y="909"/>
                  </a:cubicBezTo>
                  <a:cubicBezTo>
                    <a:pt x="3" y="992"/>
                    <a:pt x="3" y="992"/>
                    <a:pt x="3" y="992"/>
                  </a:cubicBezTo>
                  <a:cubicBezTo>
                    <a:pt x="888" y="481"/>
                    <a:pt x="888" y="481"/>
                    <a:pt x="888" y="481"/>
                  </a:cubicBezTo>
                  <a:cubicBezTo>
                    <a:pt x="888" y="481"/>
                    <a:pt x="1052" y="362"/>
                    <a:pt x="1046" y="209"/>
                  </a:cubicBezTo>
                  <a:cubicBezTo>
                    <a:pt x="1040" y="57"/>
                    <a:pt x="939" y="0"/>
                    <a:pt x="867" y="36"/>
                  </a:cubicBezTo>
                  <a:cubicBezTo>
                    <a:pt x="3" y="532"/>
                    <a:pt x="3" y="532"/>
                    <a:pt x="3" y="532"/>
                  </a:cubicBezTo>
                  <a:lnTo>
                    <a:pt x="0"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5" name="Freeform 26"/>
            <p:cNvSpPr>
              <a:spLocks/>
            </p:cNvSpPr>
            <p:nvPr userDrawn="1"/>
          </p:nvSpPr>
          <p:spPr bwMode="auto">
            <a:xfrm>
              <a:off x="2889251" y="2817813"/>
              <a:ext cx="3240088" cy="911225"/>
            </a:xfrm>
            <a:custGeom>
              <a:avLst/>
              <a:gdLst>
                <a:gd name="T0" fmla="*/ 0 w 2042"/>
                <a:gd name="T1" fmla="*/ 451 h 574"/>
                <a:gd name="T2" fmla="*/ 2042 w 2042"/>
                <a:gd name="T3" fmla="*/ 574 h 574"/>
                <a:gd name="T4" fmla="*/ 2037 w 2042"/>
                <a:gd name="T5" fmla="*/ 567 h 574"/>
                <a:gd name="T6" fmla="*/ 997 w 2042"/>
                <a:gd name="T7" fmla="*/ 40 h 574"/>
                <a:gd name="T8" fmla="*/ 862 w 2042"/>
                <a:gd name="T9" fmla="*/ 22 h 574"/>
                <a:gd name="T10" fmla="*/ 0 w 2042"/>
                <a:gd name="T11" fmla="*/ 451 h 574"/>
              </a:gdLst>
              <a:ahLst/>
              <a:cxnLst>
                <a:cxn ang="0">
                  <a:pos x="T0" y="T1"/>
                </a:cxn>
                <a:cxn ang="0">
                  <a:pos x="T2" y="T3"/>
                </a:cxn>
                <a:cxn ang="0">
                  <a:pos x="T4" y="T5"/>
                </a:cxn>
                <a:cxn ang="0">
                  <a:pos x="T6" y="T7"/>
                </a:cxn>
                <a:cxn ang="0">
                  <a:pos x="T8" y="T9"/>
                </a:cxn>
                <a:cxn ang="0">
                  <a:pos x="T10" y="T11"/>
                </a:cxn>
              </a:cxnLst>
              <a:rect l="0" t="0" r="r" b="b"/>
              <a:pathLst>
                <a:path w="2042" h="574">
                  <a:moveTo>
                    <a:pt x="0" y="451"/>
                  </a:moveTo>
                  <a:cubicBezTo>
                    <a:pt x="2042" y="574"/>
                    <a:pt x="2042" y="574"/>
                    <a:pt x="2042" y="574"/>
                  </a:cubicBezTo>
                  <a:cubicBezTo>
                    <a:pt x="2037" y="567"/>
                    <a:pt x="2037" y="567"/>
                    <a:pt x="2037" y="567"/>
                  </a:cubicBezTo>
                  <a:cubicBezTo>
                    <a:pt x="997" y="40"/>
                    <a:pt x="997" y="40"/>
                    <a:pt x="997" y="40"/>
                  </a:cubicBezTo>
                  <a:cubicBezTo>
                    <a:pt x="997" y="40"/>
                    <a:pt x="925" y="0"/>
                    <a:pt x="862" y="22"/>
                  </a:cubicBezTo>
                  <a:cubicBezTo>
                    <a:pt x="800" y="45"/>
                    <a:pt x="0" y="451"/>
                    <a:pt x="0" y="451"/>
                  </a:cubicBezTo>
                  <a:close/>
                </a:path>
              </a:pathLst>
            </a:custGeom>
            <a:solidFill>
              <a:srgbClr val="ABF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6" name="Freeform 27"/>
            <p:cNvSpPr>
              <a:spLocks/>
            </p:cNvSpPr>
            <p:nvPr userDrawn="1"/>
          </p:nvSpPr>
          <p:spPr bwMode="auto">
            <a:xfrm>
              <a:off x="1606551" y="5008563"/>
              <a:ext cx="2193925" cy="939800"/>
            </a:xfrm>
            <a:custGeom>
              <a:avLst/>
              <a:gdLst>
                <a:gd name="T0" fmla="*/ 1383 w 1383"/>
                <a:gd name="T1" fmla="*/ 192 h 592"/>
                <a:gd name="T2" fmla="*/ 1299 w 1383"/>
                <a:gd name="T3" fmla="*/ 149 h 592"/>
                <a:gd name="T4" fmla="*/ 132 w 1383"/>
                <a:gd name="T5" fmla="*/ 0 h 592"/>
                <a:gd name="T6" fmla="*/ 62 w 1383"/>
                <a:gd name="T7" fmla="*/ 160 h 592"/>
                <a:gd name="T8" fmla="*/ 665 w 1383"/>
                <a:gd name="T9" fmla="*/ 592 h 592"/>
                <a:gd name="T10" fmla="*/ 1383 w 1383"/>
                <a:gd name="T11" fmla="*/ 192 h 592"/>
              </a:gdLst>
              <a:ahLst/>
              <a:cxnLst>
                <a:cxn ang="0">
                  <a:pos x="T0" y="T1"/>
                </a:cxn>
                <a:cxn ang="0">
                  <a:pos x="T2" y="T3"/>
                </a:cxn>
                <a:cxn ang="0">
                  <a:pos x="T4" y="T5"/>
                </a:cxn>
                <a:cxn ang="0">
                  <a:pos x="T6" y="T7"/>
                </a:cxn>
                <a:cxn ang="0">
                  <a:pos x="T8" y="T9"/>
                </a:cxn>
                <a:cxn ang="0">
                  <a:pos x="T10" y="T11"/>
                </a:cxn>
              </a:cxnLst>
              <a:rect l="0" t="0" r="r" b="b"/>
              <a:pathLst>
                <a:path w="1383" h="592">
                  <a:moveTo>
                    <a:pt x="1383" y="192"/>
                  </a:moveTo>
                  <a:cubicBezTo>
                    <a:pt x="1299" y="149"/>
                    <a:pt x="1299" y="149"/>
                    <a:pt x="1299" y="149"/>
                  </a:cubicBezTo>
                  <a:cubicBezTo>
                    <a:pt x="132" y="0"/>
                    <a:pt x="132" y="0"/>
                    <a:pt x="132" y="0"/>
                  </a:cubicBezTo>
                  <a:cubicBezTo>
                    <a:pt x="132" y="0"/>
                    <a:pt x="0" y="50"/>
                    <a:pt x="62" y="160"/>
                  </a:cubicBezTo>
                  <a:cubicBezTo>
                    <a:pt x="146" y="309"/>
                    <a:pt x="665" y="592"/>
                    <a:pt x="665" y="592"/>
                  </a:cubicBezTo>
                  <a:lnTo>
                    <a:pt x="1383" y="192"/>
                  </a:lnTo>
                  <a:close/>
                </a:path>
              </a:pathLst>
            </a:custGeom>
            <a:solidFill>
              <a:srgbClr val="D8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7" name="Freeform 28"/>
            <p:cNvSpPr>
              <a:spLocks/>
            </p:cNvSpPr>
            <p:nvPr userDrawn="1"/>
          </p:nvSpPr>
          <p:spPr bwMode="auto">
            <a:xfrm>
              <a:off x="1836738" y="5024438"/>
              <a:ext cx="1919288" cy="817563"/>
            </a:xfrm>
            <a:custGeom>
              <a:avLst/>
              <a:gdLst>
                <a:gd name="T0" fmla="*/ 1209 w 1209"/>
                <a:gd name="T1" fmla="*/ 20 h 515"/>
                <a:gd name="T2" fmla="*/ 1203 w 1209"/>
                <a:gd name="T3" fmla="*/ 164 h 515"/>
                <a:gd name="T4" fmla="*/ 523 w 1209"/>
                <a:gd name="T5" fmla="*/ 515 h 515"/>
                <a:gd name="T6" fmla="*/ 0 w 1209"/>
                <a:gd name="T7" fmla="*/ 192 h 515"/>
                <a:gd name="T8" fmla="*/ 5 w 1209"/>
                <a:gd name="T9" fmla="*/ 27 h 515"/>
                <a:gd name="T10" fmla="*/ 545 w 1209"/>
                <a:gd name="T11" fmla="*/ 346 h 515"/>
                <a:gd name="T12" fmla="*/ 1207 w 1209"/>
                <a:gd name="T13" fmla="*/ 0 h 515"/>
                <a:gd name="T14" fmla="*/ 1209 w 1209"/>
                <a:gd name="T15" fmla="*/ 20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9" h="515">
                  <a:moveTo>
                    <a:pt x="1209" y="20"/>
                  </a:moveTo>
                  <a:lnTo>
                    <a:pt x="1203" y="164"/>
                  </a:lnTo>
                  <a:lnTo>
                    <a:pt x="523" y="515"/>
                  </a:lnTo>
                  <a:lnTo>
                    <a:pt x="0" y="192"/>
                  </a:lnTo>
                  <a:lnTo>
                    <a:pt x="5" y="27"/>
                  </a:lnTo>
                  <a:lnTo>
                    <a:pt x="545" y="346"/>
                  </a:lnTo>
                  <a:lnTo>
                    <a:pt x="1207" y="0"/>
                  </a:lnTo>
                  <a:lnTo>
                    <a:pt x="1209"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8" name="Freeform 29"/>
            <p:cNvSpPr>
              <a:spLocks/>
            </p:cNvSpPr>
            <p:nvPr userDrawn="1"/>
          </p:nvSpPr>
          <p:spPr bwMode="auto">
            <a:xfrm>
              <a:off x="1744663" y="4465638"/>
              <a:ext cx="2071688" cy="1066800"/>
            </a:xfrm>
            <a:custGeom>
              <a:avLst/>
              <a:gdLst>
                <a:gd name="T0" fmla="*/ 1306 w 1306"/>
                <a:gd name="T1" fmla="*/ 310 h 672"/>
                <a:gd name="T2" fmla="*/ 592 w 1306"/>
                <a:gd name="T3" fmla="*/ 672 h 672"/>
                <a:gd name="T4" fmla="*/ 0 w 1306"/>
                <a:gd name="T5" fmla="*/ 334 h 672"/>
                <a:gd name="T6" fmla="*/ 20 w 1306"/>
                <a:gd name="T7" fmla="*/ 325 h 672"/>
                <a:gd name="T8" fmla="*/ 690 w 1306"/>
                <a:gd name="T9" fmla="*/ 23 h 672"/>
                <a:gd name="T10" fmla="*/ 775 w 1306"/>
                <a:gd name="T11" fmla="*/ 16 h 672"/>
                <a:gd name="T12" fmla="*/ 1306 w 1306"/>
                <a:gd name="T13" fmla="*/ 310 h 672"/>
              </a:gdLst>
              <a:ahLst/>
              <a:cxnLst>
                <a:cxn ang="0">
                  <a:pos x="T0" y="T1"/>
                </a:cxn>
                <a:cxn ang="0">
                  <a:pos x="T2" y="T3"/>
                </a:cxn>
                <a:cxn ang="0">
                  <a:pos x="T4" y="T5"/>
                </a:cxn>
                <a:cxn ang="0">
                  <a:pos x="T6" y="T7"/>
                </a:cxn>
                <a:cxn ang="0">
                  <a:pos x="T8" y="T9"/>
                </a:cxn>
                <a:cxn ang="0">
                  <a:pos x="T10" y="T11"/>
                </a:cxn>
                <a:cxn ang="0">
                  <a:pos x="T12" y="T13"/>
                </a:cxn>
              </a:cxnLst>
              <a:rect l="0" t="0" r="r" b="b"/>
              <a:pathLst>
                <a:path w="1306" h="672">
                  <a:moveTo>
                    <a:pt x="1306" y="310"/>
                  </a:moveTo>
                  <a:cubicBezTo>
                    <a:pt x="592" y="672"/>
                    <a:pt x="592" y="672"/>
                    <a:pt x="592" y="672"/>
                  </a:cubicBezTo>
                  <a:cubicBezTo>
                    <a:pt x="0" y="334"/>
                    <a:pt x="0" y="334"/>
                    <a:pt x="0" y="334"/>
                  </a:cubicBezTo>
                  <a:cubicBezTo>
                    <a:pt x="20" y="325"/>
                    <a:pt x="20" y="325"/>
                    <a:pt x="20" y="325"/>
                  </a:cubicBezTo>
                  <a:cubicBezTo>
                    <a:pt x="690" y="23"/>
                    <a:pt x="690" y="23"/>
                    <a:pt x="690" y="23"/>
                  </a:cubicBezTo>
                  <a:cubicBezTo>
                    <a:pt x="690" y="23"/>
                    <a:pt x="737" y="0"/>
                    <a:pt x="775" y="16"/>
                  </a:cubicBezTo>
                  <a:cubicBezTo>
                    <a:pt x="814" y="32"/>
                    <a:pt x="1306" y="310"/>
                    <a:pt x="1306" y="310"/>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9" name="Freeform 30"/>
            <p:cNvSpPr>
              <a:spLocks/>
            </p:cNvSpPr>
            <p:nvPr userDrawn="1"/>
          </p:nvSpPr>
          <p:spPr bwMode="auto">
            <a:xfrm>
              <a:off x="2679701" y="4957763"/>
              <a:ext cx="1136650" cy="666750"/>
            </a:xfrm>
            <a:custGeom>
              <a:avLst/>
              <a:gdLst>
                <a:gd name="T0" fmla="*/ 3 w 716"/>
                <a:gd name="T1" fmla="*/ 362 h 420"/>
                <a:gd name="T2" fmla="*/ 716 w 716"/>
                <a:gd name="T3" fmla="*/ 0 h 420"/>
                <a:gd name="T4" fmla="*/ 714 w 716"/>
                <a:gd name="T5" fmla="*/ 55 h 420"/>
                <a:gd name="T6" fmla="*/ 0 w 716"/>
                <a:gd name="T7" fmla="*/ 420 h 420"/>
                <a:gd name="T8" fmla="*/ 3 w 716"/>
                <a:gd name="T9" fmla="*/ 362 h 420"/>
              </a:gdLst>
              <a:ahLst/>
              <a:cxnLst>
                <a:cxn ang="0">
                  <a:pos x="T0" y="T1"/>
                </a:cxn>
                <a:cxn ang="0">
                  <a:pos x="T2" y="T3"/>
                </a:cxn>
                <a:cxn ang="0">
                  <a:pos x="T4" y="T5"/>
                </a:cxn>
                <a:cxn ang="0">
                  <a:pos x="T6" y="T7"/>
                </a:cxn>
                <a:cxn ang="0">
                  <a:pos x="T8" y="T9"/>
                </a:cxn>
              </a:cxnLst>
              <a:rect l="0" t="0" r="r" b="b"/>
              <a:pathLst>
                <a:path w="716" h="420">
                  <a:moveTo>
                    <a:pt x="3" y="362"/>
                  </a:moveTo>
                  <a:lnTo>
                    <a:pt x="716" y="0"/>
                  </a:lnTo>
                  <a:lnTo>
                    <a:pt x="714" y="55"/>
                  </a:lnTo>
                  <a:lnTo>
                    <a:pt x="0" y="420"/>
                  </a:lnTo>
                  <a:lnTo>
                    <a:pt x="3" y="362"/>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0" name="Freeform 31"/>
            <p:cNvSpPr>
              <a:spLocks/>
            </p:cNvSpPr>
            <p:nvPr userDrawn="1"/>
          </p:nvSpPr>
          <p:spPr bwMode="auto">
            <a:xfrm>
              <a:off x="2663826" y="5313363"/>
              <a:ext cx="1136650" cy="679450"/>
            </a:xfrm>
            <a:custGeom>
              <a:avLst/>
              <a:gdLst>
                <a:gd name="T0" fmla="*/ 716 w 716"/>
                <a:gd name="T1" fmla="*/ 0 h 428"/>
                <a:gd name="T2" fmla="*/ 714 w 716"/>
                <a:gd name="T3" fmla="*/ 49 h 428"/>
                <a:gd name="T4" fmla="*/ 0 w 716"/>
                <a:gd name="T5" fmla="*/ 428 h 428"/>
                <a:gd name="T6" fmla="*/ 2 w 716"/>
                <a:gd name="T7" fmla="*/ 375 h 428"/>
                <a:gd name="T8" fmla="*/ 716 w 716"/>
                <a:gd name="T9" fmla="*/ 0 h 428"/>
              </a:gdLst>
              <a:ahLst/>
              <a:cxnLst>
                <a:cxn ang="0">
                  <a:pos x="T0" y="T1"/>
                </a:cxn>
                <a:cxn ang="0">
                  <a:pos x="T2" y="T3"/>
                </a:cxn>
                <a:cxn ang="0">
                  <a:pos x="T4" y="T5"/>
                </a:cxn>
                <a:cxn ang="0">
                  <a:pos x="T6" y="T7"/>
                </a:cxn>
                <a:cxn ang="0">
                  <a:pos x="T8" y="T9"/>
                </a:cxn>
              </a:cxnLst>
              <a:rect l="0" t="0" r="r" b="b"/>
              <a:pathLst>
                <a:path w="716" h="428">
                  <a:moveTo>
                    <a:pt x="716" y="0"/>
                  </a:moveTo>
                  <a:lnTo>
                    <a:pt x="714" y="49"/>
                  </a:lnTo>
                  <a:lnTo>
                    <a:pt x="0" y="428"/>
                  </a:lnTo>
                  <a:lnTo>
                    <a:pt x="2" y="375"/>
                  </a:lnTo>
                  <a:lnTo>
                    <a:pt x="716"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1" name="Freeform 32"/>
            <p:cNvSpPr>
              <a:spLocks/>
            </p:cNvSpPr>
            <p:nvPr userDrawn="1"/>
          </p:nvSpPr>
          <p:spPr bwMode="auto">
            <a:xfrm>
              <a:off x="1643063" y="4957763"/>
              <a:ext cx="1041400" cy="1035050"/>
            </a:xfrm>
            <a:custGeom>
              <a:avLst/>
              <a:gdLst>
                <a:gd name="T0" fmla="*/ 655 w 656"/>
                <a:gd name="T1" fmla="*/ 420 h 652"/>
                <a:gd name="T2" fmla="*/ 135 w 656"/>
                <a:gd name="T3" fmla="*/ 80 h 652"/>
                <a:gd name="T4" fmla="*/ 51 w 656"/>
                <a:gd name="T5" fmla="*/ 97 h 652"/>
                <a:gd name="T6" fmla="*/ 115 w 656"/>
                <a:gd name="T7" fmla="*/ 269 h 652"/>
                <a:gd name="T8" fmla="*/ 645 w 656"/>
                <a:gd name="T9" fmla="*/ 599 h 652"/>
                <a:gd name="T10" fmla="*/ 643 w 656"/>
                <a:gd name="T11" fmla="*/ 652 h 652"/>
                <a:gd name="T12" fmla="*/ 100 w 656"/>
                <a:gd name="T13" fmla="*/ 305 h 652"/>
                <a:gd name="T14" fmla="*/ 8 w 656"/>
                <a:gd name="T15" fmla="*/ 129 h 652"/>
                <a:gd name="T16" fmla="*/ 126 w 656"/>
                <a:gd name="T17" fmla="*/ 25 h 652"/>
                <a:gd name="T18" fmla="*/ 656 w 656"/>
                <a:gd name="T19" fmla="*/ 362 h 652"/>
                <a:gd name="T20" fmla="*/ 655 w 656"/>
                <a:gd name="T21" fmla="*/ 42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6" h="652">
                  <a:moveTo>
                    <a:pt x="655" y="420"/>
                  </a:moveTo>
                  <a:cubicBezTo>
                    <a:pt x="135" y="80"/>
                    <a:pt x="135" y="80"/>
                    <a:pt x="135" y="80"/>
                  </a:cubicBezTo>
                  <a:cubicBezTo>
                    <a:pt x="135" y="80"/>
                    <a:pt x="77" y="40"/>
                    <a:pt x="51" y="97"/>
                  </a:cubicBezTo>
                  <a:cubicBezTo>
                    <a:pt x="26" y="154"/>
                    <a:pt x="73" y="239"/>
                    <a:pt x="115" y="269"/>
                  </a:cubicBezTo>
                  <a:cubicBezTo>
                    <a:pt x="645" y="599"/>
                    <a:pt x="645" y="599"/>
                    <a:pt x="645" y="599"/>
                  </a:cubicBezTo>
                  <a:cubicBezTo>
                    <a:pt x="643" y="652"/>
                    <a:pt x="643" y="652"/>
                    <a:pt x="643" y="652"/>
                  </a:cubicBezTo>
                  <a:cubicBezTo>
                    <a:pt x="100" y="305"/>
                    <a:pt x="100" y="305"/>
                    <a:pt x="100" y="305"/>
                  </a:cubicBezTo>
                  <a:cubicBezTo>
                    <a:pt x="100" y="305"/>
                    <a:pt x="0" y="225"/>
                    <a:pt x="8" y="129"/>
                  </a:cubicBezTo>
                  <a:cubicBezTo>
                    <a:pt x="17" y="33"/>
                    <a:pt x="82" y="0"/>
                    <a:pt x="126" y="25"/>
                  </a:cubicBezTo>
                  <a:cubicBezTo>
                    <a:pt x="656" y="362"/>
                    <a:pt x="656" y="362"/>
                    <a:pt x="656" y="362"/>
                  </a:cubicBezTo>
                  <a:lnTo>
                    <a:pt x="655" y="42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2" name="Freeform 33"/>
            <p:cNvSpPr>
              <a:spLocks/>
            </p:cNvSpPr>
            <p:nvPr userDrawn="1"/>
          </p:nvSpPr>
          <p:spPr bwMode="auto">
            <a:xfrm>
              <a:off x="1771651" y="4465638"/>
              <a:ext cx="2044700" cy="522288"/>
            </a:xfrm>
            <a:custGeom>
              <a:avLst/>
              <a:gdLst>
                <a:gd name="T0" fmla="*/ 1289 w 1289"/>
                <a:gd name="T1" fmla="*/ 310 h 329"/>
                <a:gd name="T2" fmla="*/ 0 w 1289"/>
                <a:gd name="T3" fmla="*/ 329 h 329"/>
                <a:gd name="T4" fmla="*/ 3 w 1289"/>
                <a:gd name="T5" fmla="*/ 325 h 329"/>
                <a:gd name="T6" fmla="*/ 673 w 1289"/>
                <a:gd name="T7" fmla="*/ 23 h 329"/>
                <a:gd name="T8" fmla="*/ 758 w 1289"/>
                <a:gd name="T9" fmla="*/ 16 h 329"/>
                <a:gd name="T10" fmla="*/ 1289 w 1289"/>
                <a:gd name="T11" fmla="*/ 310 h 329"/>
              </a:gdLst>
              <a:ahLst/>
              <a:cxnLst>
                <a:cxn ang="0">
                  <a:pos x="T0" y="T1"/>
                </a:cxn>
                <a:cxn ang="0">
                  <a:pos x="T2" y="T3"/>
                </a:cxn>
                <a:cxn ang="0">
                  <a:pos x="T4" y="T5"/>
                </a:cxn>
                <a:cxn ang="0">
                  <a:pos x="T6" y="T7"/>
                </a:cxn>
                <a:cxn ang="0">
                  <a:pos x="T8" y="T9"/>
                </a:cxn>
                <a:cxn ang="0">
                  <a:pos x="T10" y="T11"/>
                </a:cxn>
              </a:cxnLst>
              <a:rect l="0" t="0" r="r" b="b"/>
              <a:pathLst>
                <a:path w="1289" h="329">
                  <a:moveTo>
                    <a:pt x="1289" y="310"/>
                  </a:moveTo>
                  <a:cubicBezTo>
                    <a:pt x="0" y="329"/>
                    <a:pt x="0" y="329"/>
                    <a:pt x="0" y="329"/>
                  </a:cubicBezTo>
                  <a:cubicBezTo>
                    <a:pt x="3" y="325"/>
                    <a:pt x="3" y="325"/>
                    <a:pt x="3" y="325"/>
                  </a:cubicBezTo>
                  <a:cubicBezTo>
                    <a:pt x="673" y="23"/>
                    <a:pt x="673" y="23"/>
                    <a:pt x="673" y="23"/>
                  </a:cubicBezTo>
                  <a:cubicBezTo>
                    <a:pt x="673" y="23"/>
                    <a:pt x="720" y="0"/>
                    <a:pt x="758" y="16"/>
                  </a:cubicBezTo>
                  <a:cubicBezTo>
                    <a:pt x="797" y="32"/>
                    <a:pt x="1289" y="310"/>
                    <a:pt x="1289" y="310"/>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3" name="Freeform 34"/>
            <p:cNvSpPr>
              <a:spLocks/>
            </p:cNvSpPr>
            <p:nvPr userDrawn="1"/>
          </p:nvSpPr>
          <p:spPr bwMode="auto">
            <a:xfrm>
              <a:off x="2336801" y="1339850"/>
              <a:ext cx="2005013" cy="858838"/>
            </a:xfrm>
            <a:custGeom>
              <a:avLst/>
              <a:gdLst>
                <a:gd name="T0" fmla="*/ 1264 w 1264"/>
                <a:gd name="T1" fmla="*/ 176 h 541"/>
                <a:gd name="T2" fmla="*/ 1188 w 1264"/>
                <a:gd name="T3" fmla="*/ 136 h 541"/>
                <a:gd name="T4" fmla="*/ 121 w 1264"/>
                <a:gd name="T5" fmla="*/ 0 h 541"/>
                <a:gd name="T6" fmla="*/ 57 w 1264"/>
                <a:gd name="T7" fmla="*/ 147 h 541"/>
                <a:gd name="T8" fmla="*/ 608 w 1264"/>
                <a:gd name="T9" fmla="*/ 541 h 541"/>
                <a:gd name="T10" fmla="*/ 1264 w 1264"/>
                <a:gd name="T11" fmla="*/ 176 h 541"/>
              </a:gdLst>
              <a:ahLst/>
              <a:cxnLst>
                <a:cxn ang="0">
                  <a:pos x="T0" y="T1"/>
                </a:cxn>
                <a:cxn ang="0">
                  <a:pos x="T2" y="T3"/>
                </a:cxn>
                <a:cxn ang="0">
                  <a:pos x="T4" y="T5"/>
                </a:cxn>
                <a:cxn ang="0">
                  <a:pos x="T6" y="T7"/>
                </a:cxn>
                <a:cxn ang="0">
                  <a:pos x="T8" y="T9"/>
                </a:cxn>
                <a:cxn ang="0">
                  <a:pos x="T10" y="T11"/>
                </a:cxn>
              </a:cxnLst>
              <a:rect l="0" t="0" r="r" b="b"/>
              <a:pathLst>
                <a:path w="1264" h="541">
                  <a:moveTo>
                    <a:pt x="1264" y="176"/>
                  </a:moveTo>
                  <a:cubicBezTo>
                    <a:pt x="1188" y="136"/>
                    <a:pt x="1188" y="136"/>
                    <a:pt x="1188" y="136"/>
                  </a:cubicBezTo>
                  <a:cubicBezTo>
                    <a:pt x="121" y="0"/>
                    <a:pt x="121" y="0"/>
                    <a:pt x="121" y="0"/>
                  </a:cubicBezTo>
                  <a:cubicBezTo>
                    <a:pt x="121" y="0"/>
                    <a:pt x="0" y="46"/>
                    <a:pt x="57" y="147"/>
                  </a:cubicBezTo>
                  <a:cubicBezTo>
                    <a:pt x="134" y="283"/>
                    <a:pt x="608" y="541"/>
                    <a:pt x="608" y="541"/>
                  </a:cubicBezTo>
                  <a:lnTo>
                    <a:pt x="1264" y="176"/>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4" name="Freeform 35"/>
            <p:cNvSpPr>
              <a:spLocks/>
            </p:cNvSpPr>
            <p:nvPr userDrawn="1"/>
          </p:nvSpPr>
          <p:spPr bwMode="auto">
            <a:xfrm>
              <a:off x="2547938" y="1354138"/>
              <a:ext cx="1754188" cy="747713"/>
            </a:xfrm>
            <a:custGeom>
              <a:avLst/>
              <a:gdLst>
                <a:gd name="T0" fmla="*/ 1105 w 1105"/>
                <a:gd name="T1" fmla="*/ 18 h 471"/>
                <a:gd name="T2" fmla="*/ 1099 w 1105"/>
                <a:gd name="T3" fmla="*/ 150 h 471"/>
                <a:gd name="T4" fmla="*/ 477 w 1105"/>
                <a:gd name="T5" fmla="*/ 471 h 471"/>
                <a:gd name="T6" fmla="*/ 0 w 1105"/>
                <a:gd name="T7" fmla="*/ 176 h 471"/>
                <a:gd name="T8" fmla="*/ 4 w 1105"/>
                <a:gd name="T9" fmla="*/ 25 h 471"/>
                <a:gd name="T10" fmla="*/ 497 w 1105"/>
                <a:gd name="T11" fmla="*/ 316 h 471"/>
                <a:gd name="T12" fmla="*/ 1103 w 1105"/>
                <a:gd name="T13" fmla="*/ 0 h 471"/>
                <a:gd name="T14" fmla="*/ 1105 w 1105"/>
                <a:gd name="T15" fmla="*/ 18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471">
                  <a:moveTo>
                    <a:pt x="1105" y="18"/>
                  </a:moveTo>
                  <a:lnTo>
                    <a:pt x="1099" y="150"/>
                  </a:lnTo>
                  <a:lnTo>
                    <a:pt x="477" y="471"/>
                  </a:lnTo>
                  <a:lnTo>
                    <a:pt x="0" y="176"/>
                  </a:lnTo>
                  <a:lnTo>
                    <a:pt x="4" y="25"/>
                  </a:lnTo>
                  <a:lnTo>
                    <a:pt x="497" y="316"/>
                  </a:lnTo>
                  <a:lnTo>
                    <a:pt x="1103" y="0"/>
                  </a:lnTo>
                  <a:lnTo>
                    <a:pt x="1105" y="18"/>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5" name="Freeform 36"/>
            <p:cNvSpPr>
              <a:spLocks/>
            </p:cNvSpPr>
            <p:nvPr userDrawn="1"/>
          </p:nvSpPr>
          <p:spPr bwMode="auto">
            <a:xfrm>
              <a:off x="2463801" y="842963"/>
              <a:ext cx="1893888" cy="976313"/>
            </a:xfrm>
            <a:custGeom>
              <a:avLst/>
              <a:gdLst>
                <a:gd name="T0" fmla="*/ 1194 w 1194"/>
                <a:gd name="T1" fmla="*/ 284 h 615"/>
                <a:gd name="T2" fmla="*/ 541 w 1194"/>
                <a:gd name="T3" fmla="*/ 615 h 615"/>
                <a:gd name="T4" fmla="*/ 0 w 1194"/>
                <a:gd name="T5" fmla="*/ 306 h 615"/>
                <a:gd name="T6" fmla="*/ 18 w 1194"/>
                <a:gd name="T7" fmla="*/ 297 h 615"/>
                <a:gd name="T8" fmla="*/ 631 w 1194"/>
                <a:gd name="T9" fmla="*/ 21 h 615"/>
                <a:gd name="T10" fmla="*/ 709 w 1194"/>
                <a:gd name="T11" fmla="*/ 15 h 615"/>
                <a:gd name="T12" fmla="*/ 1194 w 1194"/>
                <a:gd name="T13" fmla="*/ 284 h 615"/>
              </a:gdLst>
              <a:ahLst/>
              <a:cxnLst>
                <a:cxn ang="0">
                  <a:pos x="T0" y="T1"/>
                </a:cxn>
                <a:cxn ang="0">
                  <a:pos x="T2" y="T3"/>
                </a:cxn>
                <a:cxn ang="0">
                  <a:pos x="T4" y="T5"/>
                </a:cxn>
                <a:cxn ang="0">
                  <a:pos x="T6" y="T7"/>
                </a:cxn>
                <a:cxn ang="0">
                  <a:pos x="T8" y="T9"/>
                </a:cxn>
                <a:cxn ang="0">
                  <a:pos x="T10" y="T11"/>
                </a:cxn>
                <a:cxn ang="0">
                  <a:pos x="T12" y="T13"/>
                </a:cxn>
              </a:cxnLst>
              <a:rect l="0" t="0" r="r" b="b"/>
              <a:pathLst>
                <a:path w="1194" h="615">
                  <a:moveTo>
                    <a:pt x="1194" y="284"/>
                  </a:moveTo>
                  <a:cubicBezTo>
                    <a:pt x="541" y="615"/>
                    <a:pt x="541" y="615"/>
                    <a:pt x="541" y="615"/>
                  </a:cubicBezTo>
                  <a:cubicBezTo>
                    <a:pt x="0" y="306"/>
                    <a:pt x="0" y="306"/>
                    <a:pt x="0" y="306"/>
                  </a:cubicBezTo>
                  <a:cubicBezTo>
                    <a:pt x="18" y="297"/>
                    <a:pt x="18" y="297"/>
                    <a:pt x="18" y="297"/>
                  </a:cubicBezTo>
                  <a:cubicBezTo>
                    <a:pt x="631" y="21"/>
                    <a:pt x="631" y="21"/>
                    <a:pt x="631" y="21"/>
                  </a:cubicBezTo>
                  <a:cubicBezTo>
                    <a:pt x="631" y="21"/>
                    <a:pt x="673" y="0"/>
                    <a:pt x="709" y="15"/>
                  </a:cubicBezTo>
                  <a:cubicBezTo>
                    <a:pt x="744" y="29"/>
                    <a:pt x="1194" y="284"/>
                    <a:pt x="1194" y="284"/>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6" name="Freeform 37"/>
            <p:cNvSpPr>
              <a:spLocks/>
            </p:cNvSpPr>
            <p:nvPr userDrawn="1"/>
          </p:nvSpPr>
          <p:spPr bwMode="auto">
            <a:xfrm>
              <a:off x="3316288" y="1293813"/>
              <a:ext cx="1041400" cy="609600"/>
            </a:xfrm>
            <a:custGeom>
              <a:avLst/>
              <a:gdLst>
                <a:gd name="T0" fmla="*/ 3 w 656"/>
                <a:gd name="T1" fmla="*/ 331 h 384"/>
                <a:gd name="T2" fmla="*/ 656 w 656"/>
                <a:gd name="T3" fmla="*/ 0 h 384"/>
                <a:gd name="T4" fmla="*/ 653 w 656"/>
                <a:gd name="T5" fmla="*/ 50 h 384"/>
                <a:gd name="T6" fmla="*/ 0 w 656"/>
                <a:gd name="T7" fmla="*/ 384 h 384"/>
                <a:gd name="T8" fmla="*/ 3 w 656"/>
                <a:gd name="T9" fmla="*/ 331 h 384"/>
              </a:gdLst>
              <a:ahLst/>
              <a:cxnLst>
                <a:cxn ang="0">
                  <a:pos x="T0" y="T1"/>
                </a:cxn>
                <a:cxn ang="0">
                  <a:pos x="T2" y="T3"/>
                </a:cxn>
                <a:cxn ang="0">
                  <a:pos x="T4" y="T5"/>
                </a:cxn>
                <a:cxn ang="0">
                  <a:pos x="T6" y="T7"/>
                </a:cxn>
                <a:cxn ang="0">
                  <a:pos x="T8" y="T9"/>
                </a:cxn>
              </a:cxnLst>
              <a:rect l="0" t="0" r="r" b="b"/>
              <a:pathLst>
                <a:path w="656" h="384">
                  <a:moveTo>
                    <a:pt x="3" y="331"/>
                  </a:moveTo>
                  <a:lnTo>
                    <a:pt x="656" y="0"/>
                  </a:lnTo>
                  <a:lnTo>
                    <a:pt x="653" y="50"/>
                  </a:lnTo>
                  <a:lnTo>
                    <a:pt x="0" y="384"/>
                  </a:lnTo>
                  <a:lnTo>
                    <a:pt x="3" y="331"/>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7" name="Freeform 38"/>
            <p:cNvSpPr>
              <a:spLocks/>
            </p:cNvSpPr>
            <p:nvPr userDrawn="1"/>
          </p:nvSpPr>
          <p:spPr bwMode="auto">
            <a:xfrm>
              <a:off x="3302001" y="1619250"/>
              <a:ext cx="1039813" cy="619125"/>
            </a:xfrm>
            <a:custGeom>
              <a:avLst/>
              <a:gdLst>
                <a:gd name="T0" fmla="*/ 655 w 655"/>
                <a:gd name="T1" fmla="*/ 0 h 390"/>
                <a:gd name="T2" fmla="*/ 653 w 655"/>
                <a:gd name="T3" fmla="*/ 44 h 390"/>
                <a:gd name="T4" fmla="*/ 0 w 655"/>
                <a:gd name="T5" fmla="*/ 390 h 390"/>
                <a:gd name="T6" fmla="*/ 2 w 655"/>
                <a:gd name="T7" fmla="*/ 342 h 390"/>
                <a:gd name="T8" fmla="*/ 655 w 655"/>
                <a:gd name="T9" fmla="*/ 0 h 390"/>
              </a:gdLst>
              <a:ahLst/>
              <a:cxnLst>
                <a:cxn ang="0">
                  <a:pos x="T0" y="T1"/>
                </a:cxn>
                <a:cxn ang="0">
                  <a:pos x="T2" y="T3"/>
                </a:cxn>
                <a:cxn ang="0">
                  <a:pos x="T4" y="T5"/>
                </a:cxn>
                <a:cxn ang="0">
                  <a:pos x="T6" y="T7"/>
                </a:cxn>
                <a:cxn ang="0">
                  <a:pos x="T8" y="T9"/>
                </a:cxn>
              </a:cxnLst>
              <a:rect l="0" t="0" r="r" b="b"/>
              <a:pathLst>
                <a:path w="655" h="390">
                  <a:moveTo>
                    <a:pt x="655" y="0"/>
                  </a:moveTo>
                  <a:lnTo>
                    <a:pt x="653" y="44"/>
                  </a:lnTo>
                  <a:lnTo>
                    <a:pt x="0" y="390"/>
                  </a:lnTo>
                  <a:lnTo>
                    <a:pt x="2" y="342"/>
                  </a:lnTo>
                  <a:lnTo>
                    <a:pt x="655"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8" name="Freeform 39"/>
            <p:cNvSpPr>
              <a:spLocks/>
            </p:cNvSpPr>
            <p:nvPr userDrawn="1"/>
          </p:nvSpPr>
          <p:spPr bwMode="auto">
            <a:xfrm>
              <a:off x="2371726" y="1293813"/>
              <a:ext cx="949325" cy="944563"/>
            </a:xfrm>
            <a:custGeom>
              <a:avLst/>
              <a:gdLst>
                <a:gd name="T0" fmla="*/ 598 w 599"/>
                <a:gd name="T1" fmla="*/ 384 h 595"/>
                <a:gd name="T2" fmla="*/ 123 w 599"/>
                <a:gd name="T3" fmla="*/ 73 h 595"/>
                <a:gd name="T4" fmla="*/ 46 w 599"/>
                <a:gd name="T5" fmla="*/ 88 h 595"/>
                <a:gd name="T6" fmla="*/ 105 w 599"/>
                <a:gd name="T7" fmla="*/ 246 h 595"/>
                <a:gd name="T8" fmla="*/ 589 w 599"/>
                <a:gd name="T9" fmla="*/ 547 h 595"/>
                <a:gd name="T10" fmla="*/ 587 w 599"/>
                <a:gd name="T11" fmla="*/ 595 h 595"/>
                <a:gd name="T12" fmla="*/ 91 w 599"/>
                <a:gd name="T13" fmla="*/ 278 h 595"/>
                <a:gd name="T14" fmla="*/ 7 w 599"/>
                <a:gd name="T15" fmla="*/ 118 h 595"/>
                <a:gd name="T16" fmla="*/ 115 w 599"/>
                <a:gd name="T17" fmla="*/ 22 h 595"/>
                <a:gd name="T18" fmla="*/ 599 w 599"/>
                <a:gd name="T19" fmla="*/ 331 h 595"/>
                <a:gd name="T20" fmla="*/ 598 w 599"/>
                <a:gd name="T21" fmla="*/ 38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9" h="595">
                  <a:moveTo>
                    <a:pt x="598" y="384"/>
                  </a:moveTo>
                  <a:cubicBezTo>
                    <a:pt x="123" y="73"/>
                    <a:pt x="123" y="73"/>
                    <a:pt x="123" y="73"/>
                  </a:cubicBezTo>
                  <a:cubicBezTo>
                    <a:pt x="123" y="73"/>
                    <a:pt x="69" y="36"/>
                    <a:pt x="46" y="88"/>
                  </a:cubicBezTo>
                  <a:cubicBezTo>
                    <a:pt x="23" y="141"/>
                    <a:pt x="66" y="218"/>
                    <a:pt x="105" y="246"/>
                  </a:cubicBezTo>
                  <a:cubicBezTo>
                    <a:pt x="589" y="547"/>
                    <a:pt x="589" y="547"/>
                    <a:pt x="589" y="547"/>
                  </a:cubicBezTo>
                  <a:cubicBezTo>
                    <a:pt x="587" y="595"/>
                    <a:pt x="587" y="595"/>
                    <a:pt x="587" y="595"/>
                  </a:cubicBezTo>
                  <a:cubicBezTo>
                    <a:pt x="91" y="278"/>
                    <a:pt x="91" y="278"/>
                    <a:pt x="91" y="278"/>
                  </a:cubicBezTo>
                  <a:cubicBezTo>
                    <a:pt x="91" y="278"/>
                    <a:pt x="0" y="205"/>
                    <a:pt x="7" y="118"/>
                  </a:cubicBezTo>
                  <a:cubicBezTo>
                    <a:pt x="14" y="30"/>
                    <a:pt x="74" y="0"/>
                    <a:pt x="115" y="22"/>
                  </a:cubicBezTo>
                  <a:cubicBezTo>
                    <a:pt x="599" y="331"/>
                    <a:pt x="599" y="331"/>
                    <a:pt x="599" y="331"/>
                  </a:cubicBezTo>
                  <a:lnTo>
                    <a:pt x="598" y="384"/>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9" name="Freeform 40"/>
            <p:cNvSpPr>
              <a:spLocks/>
            </p:cNvSpPr>
            <p:nvPr userDrawn="1"/>
          </p:nvSpPr>
          <p:spPr bwMode="auto">
            <a:xfrm>
              <a:off x="2489201" y="842963"/>
              <a:ext cx="1868488" cy="477838"/>
            </a:xfrm>
            <a:custGeom>
              <a:avLst/>
              <a:gdLst>
                <a:gd name="T0" fmla="*/ 1178 w 1178"/>
                <a:gd name="T1" fmla="*/ 284 h 301"/>
                <a:gd name="T2" fmla="*/ 0 w 1178"/>
                <a:gd name="T3" fmla="*/ 301 h 301"/>
                <a:gd name="T4" fmla="*/ 2 w 1178"/>
                <a:gd name="T5" fmla="*/ 297 h 301"/>
                <a:gd name="T6" fmla="*/ 615 w 1178"/>
                <a:gd name="T7" fmla="*/ 21 h 301"/>
                <a:gd name="T8" fmla="*/ 693 w 1178"/>
                <a:gd name="T9" fmla="*/ 15 h 301"/>
                <a:gd name="T10" fmla="*/ 1178 w 1178"/>
                <a:gd name="T11" fmla="*/ 284 h 301"/>
              </a:gdLst>
              <a:ahLst/>
              <a:cxnLst>
                <a:cxn ang="0">
                  <a:pos x="T0" y="T1"/>
                </a:cxn>
                <a:cxn ang="0">
                  <a:pos x="T2" y="T3"/>
                </a:cxn>
                <a:cxn ang="0">
                  <a:pos x="T4" y="T5"/>
                </a:cxn>
                <a:cxn ang="0">
                  <a:pos x="T6" y="T7"/>
                </a:cxn>
                <a:cxn ang="0">
                  <a:pos x="T8" y="T9"/>
                </a:cxn>
                <a:cxn ang="0">
                  <a:pos x="T10" y="T11"/>
                </a:cxn>
              </a:cxnLst>
              <a:rect l="0" t="0" r="r" b="b"/>
              <a:pathLst>
                <a:path w="1178" h="301">
                  <a:moveTo>
                    <a:pt x="1178" y="284"/>
                  </a:moveTo>
                  <a:cubicBezTo>
                    <a:pt x="0" y="301"/>
                    <a:pt x="0" y="301"/>
                    <a:pt x="0" y="301"/>
                  </a:cubicBezTo>
                  <a:cubicBezTo>
                    <a:pt x="2" y="297"/>
                    <a:pt x="2" y="297"/>
                    <a:pt x="2" y="297"/>
                  </a:cubicBezTo>
                  <a:cubicBezTo>
                    <a:pt x="615" y="21"/>
                    <a:pt x="615" y="21"/>
                    <a:pt x="615" y="21"/>
                  </a:cubicBezTo>
                  <a:cubicBezTo>
                    <a:pt x="615" y="21"/>
                    <a:pt x="657" y="0"/>
                    <a:pt x="693" y="15"/>
                  </a:cubicBezTo>
                  <a:cubicBezTo>
                    <a:pt x="728" y="29"/>
                    <a:pt x="1178" y="284"/>
                    <a:pt x="1178" y="284"/>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0" name="Freeform 41"/>
            <p:cNvSpPr>
              <a:spLocks/>
            </p:cNvSpPr>
            <p:nvPr userDrawn="1"/>
          </p:nvSpPr>
          <p:spPr bwMode="auto">
            <a:xfrm>
              <a:off x="3232151" y="2932113"/>
              <a:ext cx="2201863" cy="901700"/>
            </a:xfrm>
            <a:custGeom>
              <a:avLst/>
              <a:gdLst>
                <a:gd name="T0" fmla="*/ 0 w 1387"/>
                <a:gd name="T1" fmla="*/ 136 h 568"/>
                <a:gd name="T2" fmla="*/ 85 w 1387"/>
                <a:gd name="T3" fmla="*/ 96 h 568"/>
                <a:gd name="T4" fmla="*/ 1258 w 1387"/>
                <a:gd name="T5" fmla="*/ 0 h 568"/>
                <a:gd name="T6" fmla="*/ 1320 w 1387"/>
                <a:gd name="T7" fmla="*/ 164 h 568"/>
                <a:gd name="T8" fmla="*/ 698 w 1387"/>
                <a:gd name="T9" fmla="*/ 568 h 568"/>
                <a:gd name="T10" fmla="*/ 0 w 1387"/>
                <a:gd name="T11" fmla="*/ 136 h 568"/>
              </a:gdLst>
              <a:ahLst/>
              <a:cxnLst>
                <a:cxn ang="0">
                  <a:pos x="T0" y="T1"/>
                </a:cxn>
                <a:cxn ang="0">
                  <a:pos x="T2" y="T3"/>
                </a:cxn>
                <a:cxn ang="0">
                  <a:pos x="T4" y="T5"/>
                </a:cxn>
                <a:cxn ang="0">
                  <a:pos x="T6" y="T7"/>
                </a:cxn>
                <a:cxn ang="0">
                  <a:pos x="T8" y="T9"/>
                </a:cxn>
                <a:cxn ang="0">
                  <a:pos x="T10" y="T11"/>
                </a:cxn>
              </a:cxnLst>
              <a:rect l="0" t="0" r="r" b="b"/>
              <a:pathLst>
                <a:path w="1387" h="568">
                  <a:moveTo>
                    <a:pt x="0" y="136"/>
                  </a:moveTo>
                  <a:cubicBezTo>
                    <a:pt x="85" y="96"/>
                    <a:pt x="85" y="96"/>
                    <a:pt x="85" y="96"/>
                  </a:cubicBezTo>
                  <a:cubicBezTo>
                    <a:pt x="1258" y="0"/>
                    <a:pt x="1258" y="0"/>
                    <a:pt x="1258" y="0"/>
                  </a:cubicBezTo>
                  <a:cubicBezTo>
                    <a:pt x="1258" y="0"/>
                    <a:pt x="1387" y="56"/>
                    <a:pt x="1320" y="164"/>
                  </a:cubicBezTo>
                  <a:cubicBezTo>
                    <a:pt x="1230" y="309"/>
                    <a:pt x="698" y="568"/>
                    <a:pt x="698" y="568"/>
                  </a:cubicBezTo>
                  <a:lnTo>
                    <a:pt x="0" y="136"/>
                  </a:lnTo>
                  <a:close/>
                </a:path>
              </a:pathLst>
            </a:custGeom>
            <a:solidFill>
              <a:srgbClr val="D61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1" name="Freeform 42"/>
            <p:cNvSpPr>
              <a:spLocks/>
            </p:cNvSpPr>
            <p:nvPr userDrawn="1"/>
          </p:nvSpPr>
          <p:spPr bwMode="auto">
            <a:xfrm>
              <a:off x="3286126" y="2860675"/>
              <a:ext cx="1911350" cy="865188"/>
            </a:xfrm>
            <a:custGeom>
              <a:avLst/>
              <a:gdLst>
                <a:gd name="T0" fmla="*/ 0 w 1204"/>
                <a:gd name="T1" fmla="*/ 20 h 545"/>
                <a:gd name="T2" fmla="*/ 0 w 1204"/>
                <a:gd name="T3" fmla="*/ 164 h 545"/>
                <a:gd name="T4" fmla="*/ 664 w 1204"/>
                <a:gd name="T5" fmla="*/ 545 h 545"/>
                <a:gd name="T6" fmla="*/ 1201 w 1204"/>
                <a:gd name="T7" fmla="*/ 247 h 545"/>
                <a:gd name="T8" fmla="*/ 1204 w 1204"/>
                <a:gd name="T9" fmla="*/ 82 h 545"/>
                <a:gd name="T10" fmla="*/ 650 w 1204"/>
                <a:gd name="T11" fmla="*/ 376 h 545"/>
                <a:gd name="T12" fmla="*/ 3 w 1204"/>
                <a:gd name="T13" fmla="*/ 0 h 545"/>
                <a:gd name="T14" fmla="*/ 0 w 1204"/>
                <a:gd name="T15" fmla="*/ 20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4" h="545">
                  <a:moveTo>
                    <a:pt x="0" y="20"/>
                  </a:moveTo>
                  <a:lnTo>
                    <a:pt x="0" y="164"/>
                  </a:lnTo>
                  <a:lnTo>
                    <a:pt x="664" y="545"/>
                  </a:lnTo>
                  <a:lnTo>
                    <a:pt x="1201" y="247"/>
                  </a:lnTo>
                  <a:lnTo>
                    <a:pt x="1204" y="82"/>
                  </a:lnTo>
                  <a:lnTo>
                    <a:pt x="650" y="376"/>
                  </a:lnTo>
                  <a:lnTo>
                    <a:pt x="3" y="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2" name="Freeform 43"/>
            <p:cNvSpPr>
              <a:spLocks/>
            </p:cNvSpPr>
            <p:nvPr userDrawn="1"/>
          </p:nvSpPr>
          <p:spPr bwMode="auto">
            <a:xfrm>
              <a:off x="3232151" y="2339975"/>
              <a:ext cx="2068513" cy="1076325"/>
            </a:xfrm>
            <a:custGeom>
              <a:avLst/>
              <a:gdLst>
                <a:gd name="T0" fmla="*/ 0 w 1303"/>
                <a:gd name="T1" fmla="*/ 285 h 678"/>
                <a:gd name="T2" fmla="*/ 697 w 1303"/>
                <a:gd name="T3" fmla="*/ 678 h 678"/>
                <a:gd name="T4" fmla="*/ 1303 w 1303"/>
                <a:gd name="T5" fmla="*/ 368 h 678"/>
                <a:gd name="T6" fmla="*/ 1283 w 1303"/>
                <a:gd name="T7" fmla="*/ 358 h 678"/>
                <a:gd name="T8" fmla="*/ 628 w 1303"/>
                <a:gd name="T9" fmla="*/ 26 h 678"/>
                <a:gd name="T10" fmla="*/ 543 w 1303"/>
                <a:gd name="T11" fmla="*/ 14 h 678"/>
                <a:gd name="T12" fmla="*/ 0 w 1303"/>
                <a:gd name="T13" fmla="*/ 285 h 678"/>
              </a:gdLst>
              <a:ahLst/>
              <a:cxnLst>
                <a:cxn ang="0">
                  <a:pos x="T0" y="T1"/>
                </a:cxn>
                <a:cxn ang="0">
                  <a:pos x="T2" y="T3"/>
                </a:cxn>
                <a:cxn ang="0">
                  <a:pos x="T4" y="T5"/>
                </a:cxn>
                <a:cxn ang="0">
                  <a:pos x="T6" y="T7"/>
                </a:cxn>
                <a:cxn ang="0">
                  <a:pos x="T8" y="T9"/>
                </a:cxn>
                <a:cxn ang="0">
                  <a:pos x="T10" y="T11"/>
                </a:cxn>
                <a:cxn ang="0">
                  <a:pos x="T12" y="T13"/>
                </a:cxn>
              </a:cxnLst>
              <a:rect l="0" t="0" r="r" b="b"/>
              <a:pathLst>
                <a:path w="1303" h="678">
                  <a:moveTo>
                    <a:pt x="0" y="285"/>
                  </a:moveTo>
                  <a:cubicBezTo>
                    <a:pt x="697" y="678"/>
                    <a:pt x="697" y="678"/>
                    <a:pt x="697" y="678"/>
                  </a:cubicBezTo>
                  <a:cubicBezTo>
                    <a:pt x="1303" y="368"/>
                    <a:pt x="1303" y="368"/>
                    <a:pt x="1303" y="368"/>
                  </a:cubicBezTo>
                  <a:cubicBezTo>
                    <a:pt x="1283" y="358"/>
                    <a:pt x="1283" y="358"/>
                    <a:pt x="1283" y="358"/>
                  </a:cubicBezTo>
                  <a:cubicBezTo>
                    <a:pt x="628" y="26"/>
                    <a:pt x="628" y="26"/>
                    <a:pt x="628" y="26"/>
                  </a:cubicBezTo>
                  <a:cubicBezTo>
                    <a:pt x="628" y="26"/>
                    <a:pt x="583" y="0"/>
                    <a:pt x="543" y="14"/>
                  </a:cubicBezTo>
                  <a:cubicBezTo>
                    <a:pt x="503" y="29"/>
                    <a:pt x="0" y="285"/>
                    <a:pt x="0" y="285"/>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3" name="Freeform 44"/>
            <p:cNvSpPr>
              <a:spLocks/>
            </p:cNvSpPr>
            <p:nvPr userDrawn="1"/>
          </p:nvSpPr>
          <p:spPr bwMode="auto">
            <a:xfrm>
              <a:off x="3232151" y="2792413"/>
              <a:ext cx="1106488" cy="717550"/>
            </a:xfrm>
            <a:custGeom>
              <a:avLst/>
              <a:gdLst>
                <a:gd name="T0" fmla="*/ 697 w 697"/>
                <a:gd name="T1" fmla="*/ 393 h 452"/>
                <a:gd name="T2" fmla="*/ 0 w 697"/>
                <a:gd name="T3" fmla="*/ 0 h 452"/>
                <a:gd name="T4" fmla="*/ 0 w 697"/>
                <a:gd name="T5" fmla="*/ 54 h 452"/>
                <a:gd name="T6" fmla="*/ 697 w 697"/>
                <a:gd name="T7" fmla="*/ 452 h 452"/>
                <a:gd name="T8" fmla="*/ 697 w 697"/>
                <a:gd name="T9" fmla="*/ 393 h 452"/>
              </a:gdLst>
              <a:ahLst/>
              <a:cxnLst>
                <a:cxn ang="0">
                  <a:pos x="T0" y="T1"/>
                </a:cxn>
                <a:cxn ang="0">
                  <a:pos x="T2" y="T3"/>
                </a:cxn>
                <a:cxn ang="0">
                  <a:pos x="T4" y="T5"/>
                </a:cxn>
                <a:cxn ang="0">
                  <a:pos x="T6" y="T7"/>
                </a:cxn>
                <a:cxn ang="0">
                  <a:pos x="T8" y="T9"/>
                </a:cxn>
              </a:cxnLst>
              <a:rect l="0" t="0" r="r" b="b"/>
              <a:pathLst>
                <a:path w="697" h="452">
                  <a:moveTo>
                    <a:pt x="697" y="393"/>
                  </a:moveTo>
                  <a:lnTo>
                    <a:pt x="0" y="0"/>
                  </a:lnTo>
                  <a:lnTo>
                    <a:pt x="0" y="54"/>
                  </a:lnTo>
                  <a:lnTo>
                    <a:pt x="697" y="452"/>
                  </a:lnTo>
                  <a:lnTo>
                    <a:pt x="697" y="393"/>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4" name="Freeform 45"/>
            <p:cNvSpPr>
              <a:spLocks/>
            </p:cNvSpPr>
            <p:nvPr userDrawn="1"/>
          </p:nvSpPr>
          <p:spPr bwMode="auto">
            <a:xfrm>
              <a:off x="3232151" y="3148013"/>
              <a:ext cx="1106488" cy="728663"/>
            </a:xfrm>
            <a:custGeom>
              <a:avLst/>
              <a:gdLst>
                <a:gd name="T0" fmla="*/ 0 w 697"/>
                <a:gd name="T1" fmla="*/ 0 h 459"/>
                <a:gd name="T2" fmla="*/ 0 w 697"/>
                <a:gd name="T3" fmla="*/ 49 h 459"/>
                <a:gd name="T4" fmla="*/ 697 w 697"/>
                <a:gd name="T5" fmla="*/ 459 h 459"/>
                <a:gd name="T6" fmla="*/ 697 w 697"/>
                <a:gd name="T7" fmla="*/ 407 h 459"/>
                <a:gd name="T8" fmla="*/ 0 w 697"/>
                <a:gd name="T9" fmla="*/ 0 h 459"/>
              </a:gdLst>
              <a:ahLst/>
              <a:cxnLst>
                <a:cxn ang="0">
                  <a:pos x="T0" y="T1"/>
                </a:cxn>
                <a:cxn ang="0">
                  <a:pos x="T2" y="T3"/>
                </a:cxn>
                <a:cxn ang="0">
                  <a:pos x="T4" y="T5"/>
                </a:cxn>
                <a:cxn ang="0">
                  <a:pos x="T6" y="T7"/>
                </a:cxn>
                <a:cxn ang="0">
                  <a:pos x="T8" y="T9"/>
                </a:cxn>
              </a:cxnLst>
              <a:rect l="0" t="0" r="r" b="b"/>
              <a:pathLst>
                <a:path w="697" h="459">
                  <a:moveTo>
                    <a:pt x="0" y="0"/>
                  </a:moveTo>
                  <a:lnTo>
                    <a:pt x="0" y="49"/>
                  </a:lnTo>
                  <a:lnTo>
                    <a:pt x="697" y="459"/>
                  </a:lnTo>
                  <a:lnTo>
                    <a:pt x="697" y="407"/>
                  </a:lnTo>
                  <a:lnTo>
                    <a:pt x="0"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5" name="Freeform 46"/>
            <p:cNvSpPr>
              <a:spLocks/>
            </p:cNvSpPr>
            <p:nvPr userDrawn="1"/>
          </p:nvSpPr>
          <p:spPr bwMode="auto">
            <a:xfrm>
              <a:off x="4335463" y="2884488"/>
              <a:ext cx="1052513" cy="992188"/>
            </a:xfrm>
            <a:custGeom>
              <a:avLst/>
              <a:gdLst>
                <a:gd name="T0" fmla="*/ 0 w 663"/>
                <a:gd name="T1" fmla="*/ 394 h 625"/>
                <a:gd name="T2" fmla="*/ 535 w 663"/>
                <a:gd name="T3" fmla="*/ 77 h 625"/>
                <a:gd name="T4" fmla="*/ 617 w 663"/>
                <a:gd name="T5" fmla="*/ 98 h 625"/>
                <a:gd name="T6" fmla="*/ 546 w 663"/>
                <a:gd name="T7" fmla="*/ 268 h 625"/>
                <a:gd name="T8" fmla="*/ 2 w 663"/>
                <a:gd name="T9" fmla="*/ 573 h 625"/>
                <a:gd name="T10" fmla="*/ 2 w 663"/>
                <a:gd name="T11" fmla="*/ 625 h 625"/>
                <a:gd name="T12" fmla="*/ 559 w 663"/>
                <a:gd name="T13" fmla="*/ 303 h 625"/>
                <a:gd name="T14" fmla="*/ 659 w 663"/>
                <a:gd name="T15" fmla="*/ 132 h 625"/>
                <a:gd name="T16" fmla="*/ 546 w 663"/>
                <a:gd name="T17" fmla="*/ 23 h 625"/>
                <a:gd name="T18" fmla="*/ 2 w 663"/>
                <a:gd name="T19" fmla="*/ 335 h 625"/>
                <a:gd name="T20" fmla="*/ 0 w 663"/>
                <a:gd name="T21" fmla="*/ 39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625">
                  <a:moveTo>
                    <a:pt x="0" y="394"/>
                  </a:moveTo>
                  <a:cubicBezTo>
                    <a:pt x="535" y="77"/>
                    <a:pt x="535" y="77"/>
                    <a:pt x="535" y="77"/>
                  </a:cubicBezTo>
                  <a:cubicBezTo>
                    <a:pt x="535" y="77"/>
                    <a:pt x="595" y="40"/>
                    <a:pt x="617" y="98"/>
                  </a:cubicBezTo>
                  <a:cubicBezTo>
                    <a:pt x="640" y="156"/>
                    <a:pt x="589" y="239"/>
                    <a:pt x="546" y="268"/>
                  </a:cubicBezTo>
                  <a:cubicBezTo>
                    <a:pt x="2" y="573"/>
                    <a:pt x="2" y="573"/>
                    <a:pt x="2" y="573"/>
                  </a:cubicBezTo>
                  <a:cubicBezTo>
                    <a:pt x="2" y="625"/>
                    <a:pt x="2" y="625"/>
                    <a:pt x="2" y="625"/>
                  </a:cubicBezTo>
                  <a:cubicBezTo>
                    <a:pt x="559" y="303"/>
                    <a:pt x="559" y="303"/>
                    <a:pt x="559" y="303"/>
                  </a:cubicBezTo>
                  <a:cubicBezTo>
                    <a:pt x="559" y="303"/>
                    <a:pt x="663" y="228"/>
                    <a:pt x="659" y="132"/>
                  </a:cubicBezTo>
                  <a:cubicBezTo>
                    <a:pt x="655" y="36"/>
                    <a:pt x="591" y="0"/>
                    <a:pt x="546" y="23"/>
                  </a:cubicBezTo>
                  <a:cubicBezTo>
                    <a:pt x="2" y="335"/>
                    <a:pt x="2" y="335"/>
                    <a:pt x="2" y="335"/>
                  </a:cubicBezTo>
                  <a:lnTo>
                    <a:pt x="0" y="394"/>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6" name="Freeform 47"/>
            <p:cNvSpPr>
              <a:spLocks/>
            </p:cNvSpPr>
            <p:nvPr userDrawn="1"/>
          </p:nvSpPr>
          <p:spPr bwMode="auto">
            <a:xfrm>
              <a:off x="3232151" y="2339975"/>
              <a:ext cx="2041525" cy="574675"/>
            </a:xfrm>
            <a:custGeom>
              <a:avLst/>
              <a:gdLst>
                <a:gd name="T0" fmla="*/ 0 w 1286"/>
                <a:gd name="T1" fmla="*/ 285 h 362"/>
                <a:gd name="T2" fmla="*/ 1286 w 1286"/>
                <a:gd name="T3" fmla="*/ 362 h 362"/>
                <a:gd name="T4" fmla="*/ 1283 w 1286"/>
                <a:gd name="T5" fmla="*/ 358 h 362"/>
                <a:gd name="T6" fmla="*/ 628 w 1286"/>
                <a:gd name="T7" fmla="*/ 26 h 362"/>
                <a:gd name="T8" fmla="*/ 543 w 1286"/>
                <a:gd name="T9" fmla="*/ 14 h 362"/>
                <a:gd name="T10" fmla="*/ 0 w 1286"/>
                <a:gd name="T11" fmla="*/ 285 h 362"/>
              </a:gdLst>
              <a:ahLst/>
              <a:cxnLst>
                <a:cxn ang="0">
                  <a:pos x="T0" y="T1"/>
                </a:cxn>
                <a:cxn ang="0">
                  <a:pos x="T2" y="T3"/>
                </a:cxn>
                <a:cxn ang="0">
                  <a:pos x="T4" y="T5"/>
                </a:cxn>
                <a:cxn ang="0">
                  <a:pos x="T6" y="T7"/>
                </a:cxn>
                <a:cxn ang="0">
                  <a:pos x="T8" y="T9"/>
                </a:cxn>
                <a:cxn ang="0">
                  <a:pos x="T10" y="T11"/>
                </a:cxn>
              </a:cxnLst>
              <a:rect l="0" t="0" r="r" b="b"/>
              <a:pathLst>
                <a:path w="1286" h="362">
                  <a:moveTo>
                    <a:pt x="0" y="285"/>
                  </a:moveTo>
                  <a:cubicBezTo>
                    <a:pt x="1286" y="362"/>
                    <a:pt x="1286" y="362"/>
                    <a:pt x="1286" y="362"/>
                  </a:cubicBezTo>
                  <a:cubicBezTo>
                    <a:pt x="1283" y="358"/>
                    <a:pt x="1283" y="358"/>
                    <a:pt x="1283" y="358"/>
                  </a:cubicBezTo>
                  <a:cubicBezTo>
                    <a:pt x="628" y="26"/>
                    <a:pt x="628" y="26"/>
                    <a:pt x="628" y="26"/>
                  </a:cubicBezTo>
                  <a:cubicBezTo>
                    <a:pt x="628" y="26"/>
                    <a:pt x="583" y="0"/>
                    <a:pt x="543" y="14"/>
                  </a:cubicBezTo>
                  <a:cubicBezTo>
                    <a:pt x="503" y="29"/>
                    <a:pt x="0" y="285"/>
                    <a:pt x="0" y="285"/>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7" name="Freeform 48"/>
            <p:cNvSpPr>
              <a:spLocks/>
            </p:cNvSpPr>
            <p:nvPr userDrawn="1"/>
          </p:nvSpPr>
          <p:spPr bwMode="auto">
            <a:xfrm>
              <a:off x="3513138" y="1728788"/>
              <a:ext cx="382588" cy="222250"/>
            </a:xfrm>
            <a:custGeom>
              <a:avLst/>
              <a:gdLst>
                <a:gd name="T0" fmla="*/ 240 w 241"/>
                <a:gd name="T1" fmla="*/ 34 h 140"/>
                <a:gd name="T2" fmla="*/ 234 w 241"/>
                <a:gd name="T3" fmla="*/ 16 h 140"/>
                <a:gd name="T4" fmla="*/ 234 w 241"/>
                <a:gd name="T5" fmla="*/ 16 h 140"/>
                <a:gd name="T6" fmla="*/ 224 w 241"/>
                <a:gd name="T7" fmla="*/ 1 h 140"/>
                <a:gd name="T8" fmla="*/ 1 w 241"/>
                <a:gd name="T9" fmla="*/ 106 h 140"/>
                <a:gd name="T10" fmla="*/ 7 w 241"/>
                <a:gd name="T11" fmla="*/ 124 h 140"/>
                <a:gd name="T12" fmla="*/ 7 w 241"/>
                <a:gd name="T13" fmla="*/ 124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3"/>
                    <a:pt x="239" y="25"/>
                    <a:pt x="234" y="16"/>
                  </a:cubicBezTo>
                  <a:cubicBezTo>
                    <a:pt x="234" y="16"/>
                    <a:pt x="234" y="16"/>
                    <a:pt x="234" y="16"/>
                  </a:cubicBezTo>
                  <a:cubicBezTo>
                    <a:pt x="230" y="7"/>
                    <a:pt x="225" y="0"/>
                    <a:pt x="224" y="1"/>
                  </a:cubicBezTo>
                  <a:cubicBezTo>
                    <a:pt x="1" y="106"/>
                    <a:pt x="1" y="106"/>
                    <a:pt x="1" y="106"/>
                  </a:cubicBezTo>
                  <a:cubicBezTo>
                    <a:pt x="0" y="106"/>
                    <a:pt x="2" y="114"/>
                    <a:pt x="7" y="124"/>
                  </a:cubicBezTo>
                  <a:cubicBezTo>
                    <a:pt x="7" y="124"/>
                    <a:pt x="7" y="124"/>
                    <a:pt x="7" y="124"/>
                  </a:cubicBezTo>
                  <a:cubicBezTo>
                    <a:pt x="11" y="133"/>
                    <a:pt x="16"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8" name="Freeform 49"/>
            <p:cNvSpPr>
              <a:spLocks/>
            </p:cNvSpPr>
            <p:nvPr userDrawn="1"/>
          </p:nvSpPr>
          <p:spPr bwMode="auto">
            <a:xfrm>
              <a:off x="3581401" y="1871663"/>
              <a:ext cx="382588" cy="222250"/>
            </a:xfrm>
            <a:custGeom>
              <a:avLst/>
              <a:gdLst>
                <a:gd name="T0" fmla="*/ 239 w 241"/>
                <a:gd name="T1" fmla="*/ 34 h 140"/>
                <a:gd name="T2" fmla="*/ 234 w 241"/>
                <a:gd name="T3" fmla="*/ 17 h 140"/>
                <a:gd name="T4" fmla="*/ 234 w 241"/>
                <a:gd name="T5" fmla="*/ 17 h 140"/>
                <a:gd name="T6" fmla="*/ 224 w 241"/>
                <a:gd name="T7" fmla="*/ 1 h 140"/>
                <a:gd name="T8" fmla="*/ 1 w 241"/>
                <a:gd name="T9" fmla="*/ 106 h 140"/>
                <a:gd name="T10" fmla="*/ 6 w 241"/>
                <a:gd name="T11" fmla="*/ 124 h 140"/>
                <a:gd name="T12" fmla="*/ 6 w 241"/>
                <a:gd name="T13" fmla="*/ 124 h 140"/>
                <a:gd name="T14" fmla="*/ 17 w 241"/>
                <a:gd name="T15" fmla="*/ 140 h 140"/>
                <a:gd name="T16" fmla="*/ 239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39" y="34"/>
                  </a:moveTo>
                  <a:cubicBezTo>
                    <a:pt x="241" y="34"/>
                    <a:pt x="238" y="26"/>
                    <a:pt x="234" y="17"/>
                  </a:cubicBezTo>
                  <a:cubicBezTo>
                    <a:pt x="234" y="17"/>
                    <a:pt x="234" y="17"/>
                    <a:pt x="234" y="17"/>
                  </a:cubicBezTo>
                  <a:cubicBezTo>
                    <a:pt x="230" y="7"/>
                    <a:pt x="225" y="0"/>
                    <a:pt x="224" y="1"/>
                  </a:cubicBezTo>
                  <a:cubicBezTo>
                    <a:pt x="1" y="106"/>
                    <a:pt x="1" y="106"/>
                    <a:pt x="1" y="106"/>
                  </a:cubicBezTo>
                  <a:cubicBezTo>
                    <a:pt x="0" y="107"/>
                    <a:pt x="2" y="115"/>
                    <a:pt x="6" y="124"/>
                  </a:cubicBezTo>
                  <a:cubicBezTo>
                    <a:pt x="6" y="124"/>
                    <a:pt x="6" y="124"/>
                    <a:pt x="6" y="124"/>
                  </a:cubicBezTo>
                  <a:cubicBezTo>
                    <a:pt x="11" y="133"/>
                    <a:pt x="15" y="140"/>
                    <a:pt x="17" y="140"/>
                  </a:cubicBezTo>
                  <a:lnTo>
                    <a:pt x="239"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9" name="Freeform 50"/>
            <p:cNvSpPr>
              <a:spLocks/>
            </p:cNvSpPr>
            <p:nvPr userDrawn="1"/>
          </p:nvSpPr>
          <p:spPr bwMode="auto">
            <a:xfrm>
              <a:off x="3648076" y="2016125"/>
              <a:ext cx="382588" cy="222250"/>
            </a:xfrm>
            <a:custGeom>
              <a:avLst/>
              <a:gdLst>
                <a:gd name="T0" fmla="*/ 240 w 241"/>
                <a:gd name="T1" fmla="*/ 34 h 140"/>
                <a:gd name="T2" fmla="*/ 235 w 241"/>
                <a:gd name="T3" fmla="*/ 16 h 140"/>
                <a:gd name="T4" fmla="*/ 235 w 241"/>
                <a:gd name="T5" fmla="*/ 16 h 140"/>
                <a:gd name="T6" fmla="*/ 224 w 241"/>
                <a:gd name="T7" fmla="*/ 1 h 140"/>
                <a:gd name="T8" fmla="*/ 2 w 241"/>
                <a:gd name="T9" fmla="*/ 106 h 140"/>
                <a:gd name="T10" fmla="*/ 7 w 241"/>
                <a:gd name="T11" fmla="*/ 123 h 140"/>
                <a:gd name="T12" fmla="*/ 7 w 241"/>
                <a:gd name="T13" fmla="*/ 123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3"/>
                    <a:pt x="239" y="25"/>
                    <a:pt x="235" y="16"/>
                  </a:cubicBezTo>
                  <a:cubicBezTo>
                    <a:pt x="235" y="16"/>
                    <a:pt x="235" y="16"/>
                    <a:pt x="235" y="16"/>
                  </a:cubicBezTo>
                  <a:cubicBezTo>
                    <a:pt x="230" y="7"/>
                    <a:pt x="226" y="0"/>
                    <a:pt x="224" y="1"/>
                  </a:cubicBezTo>
                  <a:cubicBezTo>
                    <a:pt x="2" y="106"/>
                    <a:pt x="2" y="106"/>
                    <a:pt x="2" y="106"/>
                  </a:cubicBezTo>
                  <a:cubicBezTo>
                    <a:pt x="0" y="106"/>
                    <a:pt x="3" y="114"/>
                    <a:pt x="7" y="123"/>
                  </a:cubicBezTo>
                  <a:cubicBezTo>
                    <a:pt x="7" y="123"/>
                    <a:pt x="7" y="123"/>
                    <a:pt x="7" y="123"/>
                  </a:cubicBezTo>
                  <a:cubicBezTo>
                    <a:pt x="11" y="133"/>
                    <a:pt x="16"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0" name="Freeform 51"/>
            <p:cNvSpPr>
              <a:spLocks/>
            </p:cNvSpPr>
            <p:nvPr userDrawn="1"/>
          </p:nvSpPr>
          <p:spPr bwMode="auto">
            <a:xfrm>
              <a:off x="3716338" y="2159000"/>
              <a:ext cx="382588" cy="222250"/>
            </a:xfrm>
            <a:custGeom>
              <a:avLst/>
              <a:gdLst>
                <a:gd name="T0" fmla="*/ 240 w 241"/>
                <a:gd name="T1" fmla="*/ 34 h 140"/>
                <a:gd name="T2" fmla="*/ 234 w 241"/>
                <a:gd name="T3" fmla="*/ 17 h 140"/>
                <a:gd name="T4" fmla="*/ 234 w 241"/>
                <a:gd name="T5" fmla="*/ 17 h 140"/>
                <a:gd name="T6" fmla="*/ 224 w 241"/>
                <a:gd name="T7" fmla="*/ 1 h 140"/>
                <a:gd name="T8" fmla="*/ 1 w 241"/>
                <a:gd name="T9" fmla="*/ 106 h 140"/>
                <a:gd name="T10" fmla="*/ 7 w 241"/>
                <a:gd name="T11" fmla="*/ 124 h 140"/>
                <a:gd name="T12" fmla="*/ 7 w 241"/>
                <a:gd name="T13" fmla="*/ 124 h 140"/>
                <a:gd name="T14" fmla="*/ 17 w 241"/>
                <a:gd name="T15" fmla="*/ 140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4"/>
                    <a:pt x="239" y="26"/>
                    <a:pt x="234" y="17"/>
                  </a:cubicBezTo>
                  <a:cubicBezTo>
                    <a:pt x="234" y="17"/>
                    <a:pt x="234" y="17"/>
                    <a:pt x="234" y="17"/>
                  </a:cubicBezTo>
                  <a:cubicBezTo>
                    <a:pt x="230" y="7"/>
                    <a:pt x="225" y="0"/>
                    <a:pt x="224" y="1"/>
                  </a:cubicBezTo>
                  <a:cubicBezTo>
                    <a:pt x="1" y="106"/>
                    <a:pt x="1" y="106"/>
                    <a:pt x="1" y="106"/>
                  </a:cubicBezTo>
                  <a:cubicBezTo>
                    <a:pt x="0" y="107"/>
                    <a:pt x="2" y="115"/>
                    <a:pt x="7" y="124"/>
                  </a:cubicBezTo>
                  <a:cubicBezTo>
                    <a:pt x="7" y="124"/>
                    <a:pt x="7" y="124"/>
                    <a:pt x="7" y="124"/>
                  </a:cubicBezTo>
                  <a:cubicBezTo>
                    <a:pt x="11" y="133"/>
                    <a:pt x="16" y="140"/>
                    <a:pt x="17" y="140"/>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1" name="Freeform 52"/>
            <p:cNvSpPr>
              <a:spLocks/>
            </p:cNvSpPr>
            <p:nvPr userDrawn="1"/>
          </p:nvSpPr>
          <p:spPr bwMode="auto">
            <a:xfrm>
              <a:off x="3784601" y="2303463"/>
              <a:ext cx="382588" cy="222250"/>
            </a:xfrm>
            <a:custGeom>
              <a:avLst/>
              <a:gdLst>
                <a:gd name="T0" fmla="*/ 240 w 241"/>
                <a:gd name="T1" fmla="*/ 34 h 140"/>
                <a:gd name="T2" fmla="*/ 234 w 241"/>
                <a:gd name="T3" fmla="*/ 16 h 140"/>
                <a:gd name="T4" fmla="*/ 234 w 241"/>
                <a:gd name="T5" fmla="*/ 16 h 140"/>
                <a:gd name="T6" fmla="*/ 224 w 241"/>
                <a:gd name="T7" fmla="*/ 0 h 140"/>
                <a:gd name="T8" fmla="*/ 1 w 241"/>
                <a:gd name="T9" fmla="*/ 106 h 140"/>
                <a:gd name="T10" fmla="*/ 6 w 241"/>
                <a:gd name="T11" fmla="*/ 123 h 140"/>
                <a:gd name="T12" fmla="*/ 6 w 241"/>
                <a:gd name="T13" fmla="*/ 123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3"/>
                    <a:pt x="238" y="25"/>
                    <a:pt x="234" y="16"/>
                  </a:cubicBezTo>
                  <a:cubicBezTo>
                    <a:pt x="234" y="16"/>
                    <a:pt x="234" y="16"/>
                    <a:pt x="234" y="16"/>
                  </a:cubicBezTo>
                  <a:cubicBezTo>
                    <a:pt x="230" y="7"/>
                    <a:pt x="225" y="0"/>
                    <a:pt x="224" y="0"/>
                  </a:cubicBezTo>
                  <a:cubicBezTo>
                    <a:pt x="1" y="106"/>
                    <a:pt x="1" y="106"/>
                    <a:pt x="1" y="106"/>
                  </a:cubicBezTo>
                  <a:cubicBezTo>
                    <a:pt x="0" y="106"/>
                    <a:pt x="2" y="114"/>
                    <a:pt x="6" y="123"/>
                  </a:cubicBezTo>
                  <a:cubicBezTo>
                    <a:pt x="6" y="123"/>
                    <a:pt x="6" y="123"/>
                    <a:pt x="6" y="123"/>
                  </a:cubicBezTo>
                  <a:cubicBezTo>
                    <a:pt x="11" y="133"/>
                    <a:pt x="15"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2" name="Freeform 53"/>
            <p:cNvSpPr>
              <a:spLocks/>
            </p:cNvSpPr>
            <p:nvPr userDrawn="1"/>
          </p:nvSpPr>
          <p:spPr bwMode="auto">
            <a:xfrm>
              <a:off x="3851276" y="2446338"/>
              <a:ext cx="382588" cy="222250"/>
            </a:xfrm>
            <a:custGeom>
              <a:avLst/>
              <a:gdLst>
                <a:gd name="T0" fmla="*/ 240 w 241"/>
                <a:gd name="T1" fmla="*/ 34 h 140"/>
                <a:gd name="T2" fmla="*/ 235 w 241"/>
                <a:gd name="T3" fmla="*/ 17 h 140"/>
                <a:gd name="T4" fmla="*/ 235 w 241"/>
                <a:gd name="T5" fmla="*/ 17 h 140"/>
                <a:gd name="T6" fmla="*/ 225 w 241"/>
                <a:gd name="T7" fmla="*/ 1 h 140"/>
                <a:gd name="T8" fmla="*/ 2 w 241"/>
                <a:gd name="T9" fmla="*/ 106 h 140"/>
                <a:gd name="T10" fmla="*/ 7 w 241"/>
                <a:gd name="T11" fmla="*/ 124 h 140"/>
                <a:gd name="T12" fmla="*/ 7 w 241"/>
                <a:gd name="T13" fmla="*/ 124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4"/>
                    <a:pt x="239" y="26"/>
                    <a:pt x="235" y="17"/>
                  </a:cubicBezTo>
                  <a:cubicBezTo>
                    <a:pt x="235" y="17"/>
                    <a:pt x="235" y="17"/>
                    <a:pt x="235" y="17"/>
                  </a:cubicBezTo>
                  <a:cubicBezTo>
                    <a:pt x="230" y="7"/>
                    <a:pt x="226" y="0"/>
                    <a:pt x="225" y="1"/>
                  </a:cubicBezTo>
                  <a:cubicBezTo>
                    <a:pt x="2" y="106"/>
                    <a:pt x="2" y="106"/>
                    <a:pt x="2" y="106"/>
                  </a:cubicBezTo>
                  <a:cubicBezTo>
                    <a:pt x="0" y="107"/>
                    <a:pt x="3" y="115"/>
                    <a:pt x="7" y="124"/>
                  </a:cubicBezTo>
                  <a:cubicBezTo>
                    <a:pt x="7" y="124"/>
                    <a:pt x="7" y="124"/>
                    <a:pt x="7" y="124"/>
                  </a:cubicBezTo>
                  <a:cubicBezTo>
                    <a:pt x="12" y="133"/>
                    <a:pt x="16"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3" name="Freeform 54"/>
            <p:cNvSpPr>
              <a:spLocks/>
            </p:cNvSpPr>
            <p:nvPr userDrawn="1"/>
          </p:nvSpPr>
          <p:spPr bwMode="auto">
            <a:xfrm>
              <a:off x="3729038" y="1509713"/>
              <a:ext cx="619125" cy="1223963"/>
            </a:xfrm>
            <a:custGeom>
              <a:avLst/>
              <a:gdLst>
                <a:gd name="T0" fmla="*/ 354 w 390"/>
                <a:gd name="T1" fmla="*/ 767 h 771"/>
                <a:gd name="T2" fmla="*/ 374 w 390"/>
                <a:gd name="T3" fmla="*/ 767 h 771"/>
                <a:gd name="T4" fmla="*/ 374 w 390"/>
                <a:gd name="T5" fmla="*/ 767 h 771"/>
                <a:gd name="T6" fmla="*/ 388 w 390"/>
                <a:gd name="T7" fmla="*/ 751 h 771"/>
                <a:gd name="T8" fmla="*/ 35 w 390"/>
                <a:gd name="T9" fmla="*/ 4 h 771"/>
                <a:gd name="T10" fmla="*/ 15 w 390"/>
                <a:gd name="T11" fmla="*/ 4 h 771"/>
                <a:gd name="T12" fmla="*/ 15 w 390"/>
                <a:gd name="T13" fmla="*/ 4 h 771"/>
                <a:gd name="T14" fmla="*/ 2 w 390"/>
                <a:gd name="T15" fmla="*/ 19 h 771"/>
                <a:gd name="T16" fmla="*/ 354 w 390"/>
                <a:gd name="T17" fmla="*/ 767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1">
                  <a:moveTo>
                    <a:pt x="354" y="767"/>
                  </a:moveTo>
                  <a:cubicBezTo>
                    <a:pt x="356" y="771"/>
                    <a:pt x="365" y="771"/>
                    <a:pt x="374" y="767"/>
                  </a:cubicBezTo>
                  <a:cubicBezTo>
                    <a:pt x="374" y="767"/>
                    <a:pt x="374" y="767"/>
                    <a:pt x="374" y="767"/>
                  </a:cubicBezTo>
                  <a:cubicBezTo>
                    <a:pt x="384" y="762"/>
                    <a:pt x="390" y="755"/>
                    <a:pt x="388" y="751"/>
                  </a:cubicBezTo>
                  <a:cubicBezTo>
                    <a:pt x="35" y="4"/>
                    <a:pt x="35" y="4"/>
                    <a:pt x="35" y="4"/>
                  </a:cubicBezTo>
                  <a:cubicBezTo>
                    <a:pt x="33" y="0"/>
                    <a:pt x="24" y="0"/>
                    <a:pt x="15" y="4"/>
                  </a:cubicBezTo>
                  <a:cubicBezTo>
                    <a:pt x="15" y="4"/>
                    <a:pt x="15" y="4"/>
                    <a:pt x="15" y="4"/>
                  </a:cubicBezTo>
                  <a:cubicBezTo>
                    <a:pt x="5" y="8"/>
                    <a:pt x="0" y="15"/>
                    <a:pt x="2" y="19"/>
                  </a:cubicBezTo>
                  <a:lnTo>
                    <a:pt x="354" y="767"/>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4" name="Freeform 55"/>
            <p:cNvSpPr>
              <a:spLocks/>
            </p:cNvSpPr>
            <p:nvPr userDrawn="1"/>
          </p:nvSpPr>
          <p:spPr bwMode="auto">
            <a:xfrm>
              <a:off x="3400426" y="1663700"/>
              <a:ext cx="619125" cy="1225550"/>
            </a:xfrm>
            <a:custGeom>
              <a:avLst/>
              <a:gdLst>
                <a:gd name="T0" fmla="*/ 354 w 390"/>
                <a:gd name="T1" fmla="*/ 767 h 772"/>
                <a:gd name="T2" fmla="*/ 375 w 390"/>
                <a:gd name="T3" fmla="*/ 767 h 772"/>
                <a:gd name="T4" fmla="*/ 375 w 390"/>
                <a:gd name="T5" fmla="*/ 767 h 772"/>
                <a:gd name="T6" fmla="*/ 388 w 390"/>
                <a:gd name="T7" fmla="*/ 752 h 772"/>
                <a:gd name="T8" fmla="*/ 35 w 390"/>
                <a:gd name="T9" fmla="*/ 4 h 772"/>
                <a:gd name="T10" fmla="*/ 15 w 390"/>
                <a:gd name="T11" fmla="*/ 5 h 772"/>
                <a:gd name="T12" fmla="*/ 15 w 390"/>
                <a:gd name="T13" fmla="*/ 5 h 772"/>
                <a:gd name="T14" fmla="*/ 2 w 390"/>
                <a:gd name="T15" fmla="*/ 20 h 772"/>
                <a:gd name="T16" fmla="*/ 354 w 390"/>
                <a:gd name="T17" fmla="*/ 76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2">
                  <a:moveTo>
                    <a:pt x="354" y="767"/>
                  </a:moveTo>
                  <a:cubicBezTo>
                    <a:pt x="356" y="772"/>
                    <a:pt x="365" y="771"/>
                    <a:pt x="375" y="767"/>
                  </a:cubicBezTo>
                  <a:cubicBezTo>
                    <a:pt x="375" y="767"/>
                    <a:pt x="375" y="767"/>
                    <a:pt x="375" y="767"/>
                  </a:cubicBezTo>
                  <a:cubicBezTo>
                    <a:pt x="384" y="763"/>
                    <a:pt x="390" y="756"/>
                    <a:pt x="388" y="752"/>
                  </a:cubicBezTo>
                  <a:cubicBezTo>
                    <a:pt x="35" y="4"/>
                    <a:pt x="35" y="4"/>
                    <a:pt x="35" y="4"/>
                  </a:cubicBezTo>
                  <a:cubicBezTo>
                    <a:pt x="33" y="0"/>
                    <a:pt x="24" y="0"/>
                    <a:pt x="15" y="5"/>
                  </a:cubicBezTo>
                  <a:cubicBezTo>
                    <a:pt x="15" y="5"/>
                    <a:pt x="15" y="5"/>
                    <a:pt x="15" y="5"/>
                  </a:cubicBezTo>
                  <a:cubicBezTo>
                    <a:pt x="6" y="9"/>
                    <a:pt x="0" y="16"/>
                    <a:pt x="2" y="20"/>
                  </a:cubicBezTo>
                  <a:lnTo>
                    <a:pt x="354" y="767"/>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5" name="Freeform 56"/>
            <p:cNvSpPr>
              <a:spLocks/>
            </p:cNvSpPr>
            <p:nvPr userDrawn="1"/>
          </p:nvSpPr>
          <p:spPr bwMode="auto">
            <a:xfrm>
              <a:off x="3648076" y="387667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59"/>
                    <a:pt x="221" y="151"/>
                  </a:cubicBezTo>
                  <a:cubicBezTo>
                    <a:pt x="221" y="151"/>
                    <a:pt x="221" y="151"/>
                    <a:pt x="221" y="151"/>
                  </a:cubicBezTo>
                  <a:cubicBezTo>
                    <a:pt x="226" y="142"/>
                    <a:pt x="230" y="135"/>
                    <a:pt x="229" y="134"/>
                  </a:cubicBezTo>
                  <a:cubicBezTo>
                    <a:pt x="21" y="1"/>
                    <a:pt x="21" y="1"/>
                    <a:pt x="21" y="1"/>
                  </a:cubicBezTo>
                  <a:cubicBezTo>
                    <a:pt x="20" y="0"/>
                    <a:pt x="15" y="6"/>
                    <a:pt x="9" y="15"/>
                  </a:cubicBezTo>
                  <a:cubicBezTo>
                    <a:pt x="9" y="15"/>
                    <a:pt x="9" y="15"/>
                    <a:pt x="9" y="15"/>
                  </a:cubicBezTo>
                  <a:cubicBezTo>
                    <a:pt x="4" y="23"/>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6" name="Freeform 57"/>
            <p:cNvSpPr>
              <a:spLocks/>
            </p:cNvSpPr>
            <p:nvPr userDrawn="1"/>
          </p:nvSpPr>
          <p:spPr bwMode="auto">
            <a:xfrm>
              <a:off x="3562351" y="401002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59"/>
                    <a:pt x="221" y="151"/>
                  </a:cubicBezTo>
                  <a:cubicBezTo>
                    <a:pt x="221" y="151"/>
                    <a:pt x="221" y="151"/>
                    <a:pt x="221" y="151"/>
                  </a:cubicBezTo>
                  <a:cubicBezTo>
                    <a:pt x="226" y="142"/>
                    <a:pt x="230" y="135"/>
                    <a:pt x="229" y="134"/>
                  </a:cubicBezTo>
                  <a:cubicBezTo>
                    <a:pt x="21" y="1"/>
                    <a:pt x="21" y="1"/>
                    <a:pt x="21" y="1"/>
                  </a:cubicBezTo>
                  <a:cubicBezTo>
                    <a:pt x="20" y="0"/>
                    <a:pt x="15" y="6"/>
                    <a:pt x="9" y="15"/>
                  </a:cubicBezTo>
                  <a:cubicBezTo>
                    <a:pt x="9" y="15"/>
                    <a:pt x="9" y="15"/>
                    <a:pt x="9" y="15"/>
                  </a:cubicBezTo>
                  <a:cubicBezTo>
                    <a:pt x="4" y="24"/>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7" name="Freeform 58"/>
            <p:cNvSpPr>
              <a:spLocks/>
            </p:cNvSpPr>
            <p:nvPr userDrawn="1"/>
          </p:nvSpPr>
          <p:spPr bwMode="auto">
            <a:xfrm>
              <a:off x="3476626" y="414337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60"/>
                    <a:pt x="221" y="151"/>
                  </a:cubicBezTo>
                  <a:cubicBezTo>
                    <a:pt x="221" y="151"/>
                    <a:pt x="221" y="151"/>
                    <a:pt x="221" y="151"/>
                  </a:cubicBezTo>
                  <a:cubicBezTo>
                    <a:pt x="226" y="142"/>
                    <a:pt x="230" y="135"/>
                    <a:pt x="229" y="134"/>
                  </a:cubicBezTo>
                  <a:cubicBezTo>
                    <a:pt x="21" y="1"/>
                    <a:pt x="21" y="1"/>
                    <a:pt x="21" y="1"/>
                  </a:cubicBezTo>
                  <a:cubicBezTo>
                    <a:pt x="20" y="0"/>
                    <a:pt x="15" y="7"/>
                    <a:pt x="9" y="15"/>
                  </a:cubicBezTo>
                  <a:cubicBezTo>
                    <a:pt x="9" y="15"/>
                    <a:pt x="9" y="15"/>
                    <a:pt x="9" y="15"/>
                  </a:cubicBezTo>
                  <a:cubicBezTo>
                    <a:pt x="4" y="24"/>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8" name="Freeform 59"/>
            <p:cNvSpPr>
              <a:spLocks/>
            </p:cNvSpPr>
            <p:nvPr userDrawn="1"/>
          </p:nvSpPr>
          <p:spPr bwMode="auto">
            <a:xfrm>
              <a:off x="3390901" y="427672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60"/>
                    <a:pt x="221" y="151"/>
                  </a:cubicBezTo>
                  <a:cubicBezTo>
                    <a:pt x="221" y="151"/>
                    <a:pt x="221" y="151"/>
                    <a:pt x="221" y="151"/>
                  </a:cubicBezTo>
                  <a:cubicBezTo>
                    <a:pt x="226" y="143"/>
                    <a:pt x="230" y="135"/>
                    <a:pt x="229" y="134"/>
                  </a:cubicBezTo>
                  <a:cubicBezTo>
                    <a:pt x="21" y="1"/>
                    <a:pt x="21" y="1"/>
                    <a:pt x="21" y="1"/>
                  </a:cubicBezTo>
                  <a:cubicBezTo>
                    <a:pt x="20" y="0"/>
                    <a:pt x="15" y="7"/>
                    <a:pt x="9" y="15"/>
                  </a:cubicBezTo>
                  <a:cubicBezTo>
                    <a:pt x="9" y="15"/>
                    <a:pt x="9" y="15"/>
                    <a:pt x="9" y="15"/>
                  </a:cubicBezTo>
                  <a:cubicBezTo>
                    <a:pt x="4" y="24"/>
                    <a:pt x="0" y="32"/>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9" name="Freeform 60"/>
            <p:cNvSpPr>
              <a:spLocks/>
            </p:cNvSpPr>
            <p:nvPr userDrawn="1"/>
          </p:nvSpPr>
          <p:spPr bwMode="auto">
            <a:xfrm>
              <a:off x="3305176" y="4411663"/>
              <a:ext cx="365125" cy="261938"/>
            </a:xfrm>
            <a:custGeom>
              <a:avLst/>
              <a:gdLst>
                <a:gd name="T0" fmla="*/ 209 w 230"/>
                <a:gd name="T1" fmla="*/ 165 h 165"/>
                <a:gd name="T2" fmla="*/ 221 w 230"/>
                <a:gd name="T3" fmla="*/ 150 h 165"/>
                <a:gd name="T4" fmla="*/ 221 w 230"/>
                <a:gd name="T5" fmla="*/ 150 h 165"/>
                <a:gd name="T6" fmla="*/ 229 w 230"/>
                <a:gd name="T7" fmla="*/ 134 h 165"/>
                <a:gd name="T8" fmla="*/ 21 w 230"/>
                <a:gd name="T9" fmla="*/ 0 h 165"/>
                <a:gd name="T10" fmla="*/ 9 w 230"/>
                <a:gd name="T11" fmla="*/ 15 h 165"/>
                <a:gd name="T12" fmla="*/ 9 w 230"/>
                <a:gd name="T13" fmla="*/ 15 h 165"/>
                <a:gd name="T14" fmla="*/ 1 w 230"/>
                <a:gd name="T15" fmla="*/ 31 h 165"/>
                <a:gd name="T16" fmla="*/ 209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09" y="165"/>
                  </a:moveTo>
                  <a:cubicBezTo>
                    <a:pt x="210" y="165"/>
                    <a:pt x="215" y="159"/>
                    <a:pt x="221" y="150"/>
                  </a:cubicBezTo>
                  <a:cubicBezTo>
                    <a:pt x="221" y="150"/>
                    <a:pt x="221" y="150"/>
                    <a:pt x="221" y="150"/>
                  </a:cubicBezTo>
                  <a:cubicBezTo>
                    <a:pt x="226" y="142"/>
                    <a:pt x="230" y="134"/>
                    <a:pt x="229" y="134"/>
                  </a:cubicBezTo>
                  <a:cubicBezTo>
                    <a:pt x="21" y="0"/>
                    <a:pt x="21" y="0"/>
                    <a:pt x="21" y="0"/>
                  </a:cubicBezTo>
                  <a:cubicBezTo>
                    <a:pt x="20" y="0"/>
                    <a:pt x="15" y="6"/>
                    <a:pt x="9" y="15"/>
                  </a:cubicBezTo>
                  <a:cubicBezTo>
                    <a:pt x="9" y="15"/>
                    <a:pt x="9" y="15"/>
                    <a:pt x="9" y="15"/>
                  </a:cubicBezTo>
                  <a:cubicBezTo>
                    <a:pt x="4" y="23"/>
                    <a:pt x="0" y="31"/>
                    <a:pt x="1" y="31"/>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0" name="Freeform 61"/>
            <p:cNvSpPr>
              <a:spLocks/>
            </p:cNvSpPr>
            <p:nvPr userDrawn="1"/>
          </p:nvSpPr>
          <p:spPr bwMode="auto">
            <a:xfrm>
              <a:off x="3219451" y="4545013"/>
              <a:ext cx="365125" cy="261938"/>
            </a:xfrm>
            <a:custGeom>
              <a:avLst/>
              <a:gdLst>
                <a:gd name="T0" fmla="*/ 209 w 230"/>
                <a:gd name="T1" fmla="*/ 165 h 165"/>
                <a:gd name="T2" fmla="*/ 221 w 230"/>
                <a:gd name="T3" fmla="*/ 151 h 165"/>
                <a:gd name="T4" fmla="*/ 221 w 230"/>
                <a:gd name="T5" fmla="*/ 151 h 165"/>
                <a:gd name="T6" fmla="*/ 229 w 230"/>
                <a:gd name="T7" fmla="*/ 134 h 165"/>
                <a:gd name="T8" fmla="*/ 21 w 230"/>
                <a:gd name="T9" fmla="*/ 1 h 165"/>
                <a:gd name="T10" fmla="*/ 9 w 230"/>
                <a:gd name="T11" fmla="*/ 15 h 165"/>
                <a:gd name="T12" fmla="*/ 9 w 230"/>
                <a:gd name="T13" fmla="*/ 15 h 165"/>
                <a:gd name="T14" fmla="*/ 1 w 230"/>
                <a:gd name="T15" fmla="*/ 32 h 165"/>
                <a:gd name="T16" fmla="*/ 209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09" y="165"/>
                  </a:moveTo>
                  <a:cubicBezTo>
                    <a:pt x="210" y="165"/>
                    <a:pt x="215" y="159"/>
                    <a:pt x="221" y="151"/>
                  </a:cubicBezTo>
                  <a:cubicBezTo>
                    <a:pt x="221" y="151"/>
                    <a:pt x="221" y="151"/>
                    <a:pt x="221" y="151"/>
                  </a:cubicBezTo>
                  <a:cubicBezTo>
                    <a:pt x="226" y="142"/>
                    <a:pt x="230" y="134"/>
                    <a:pt x="229" y="134"/>
                  </a:cubicBezTo>
                  <a:cubicBezTo>
                    <a:pt x="21" y="1"/>
                    <a:pt x="21" y="1"/>
                    <a:pt x="21" y="1"/>
                  </a:cubicBezTo>
                  <a:cubicBezTo>
                    <a:pt x="20" y="0"/>
                    <a:pt x="15" y="6"/>
                    <a:pt x="9" y="15"/>
                  </a:cubicBezTo>
                  <a:cubicBezTo>
                    <a:pt x="9" y="15"/>
                    <a:pt x="9" y="15"/>
                    <a:pt x="9" y="15"/>
                  </a:cubicBezTo>
                  <a:cubicBezTo>
                    <a:pt x="4" y="23"/>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1" name="Freeform 62"/>
            <p:cNvSpPr>
              <a:spLocks/>
            </p:cNvSpPr>
            <p:nvPr userDrawn="1"/>
          </p:nvSpPr>
          <p:spPr bwMode="auto">
            <a:xfrm>
              <a:off x="3386138" y="3865563"/>
              <a:ext cx="765175" cy="1149350"/>
            </a:xfrm>
            <a:custGeom>
              <a:avLst/>
              <a:gdLst>
                <a:gd name="T0" fmla="*/ 3 w 482"/>
                <a:gd name="T1" fmla="*/ 700 h 724"/>
                <a:gd name="T2" fmla="*/ 14 w 482"/>
                <a:gd name="T3" fmla="*/ 717 h 724"/>
                <a:gd name="T4" fmla="*/ 14 w 482"/>
                <a:gd name="T5" fmla="*/ 717 h 724"/>
                <a:gd name="T6" fmla="*/ 34 w 482"/>
                <a:gd name="T7" fmla="*/ 720 h 724"/>
                <a:gd name="T8" fmla="*/ 480 w 482"/>
                <a:gd name="T9" fmla="*/ 24 h 724"/>
                <a:gd name="T10" fmla="*/ 469 w 482"/>
                <a:gd name="T11" fmla="*/ 7 h 724"/>
                <a:gd name="T12" fmla="*/ 469 w 482"/>
                <a:gd name="T13" fmla="*/ 7 h 724"/>
                <a:gd name="T14" fmla="*/ 449 w 482"/>
                <a:gd name="T15" fmla="*/ 4 h 724"/>
                <a:gd name="T16" fmla="*/ 3 w 482"/>
                <a:gd name="T17" fmla="*/ 70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4">
                  <a:moveTo>
                    <a:pt x="3" y="700"/>
                  </a:moveTo>
                  <a:cubicBezTo>
                    <a:pt x="0" y="704"/>
                    <a:pt x="5" y="711"/>
                    <a:pt x="14" y="717"/>
                  </a:cubicBezTo>
                  <a:cubicBezTo>
                    <a:pt x="14" y="717"/>
                    <a:pt x="14" y="717"/>
                    <a:pt x="14" y="717"/>
                  </a:cubicBezTo>
                  <a:cubicBezTo>
                    <a:pt x="22" y="722"/>
                    <a:pt x="31" y="724"/>
                    <a:pt x="34" y="720"/>
                  </a:cubicBezTo>
                  <a:cubicBezTo>
                    <a:pt x="480" y="24"/>
                    <a:pt x="480" y="24"/>
                    <a:pt x="480" y="24"/>
                  </a:cubicBezTo>
                  <a:cubicBezTo>
                    <a:pt x="482" y="20"/>
                    <a:pt x="477" y="13"/>
                    <a:pt x="469" y="7"/>
                  </a:cubicBezTo>
                  <a:cubicBezTo>
                    <a:pt x="469" y="7"/>
                    <a:pt x="469" y="7"/>
                    <a:pt x="469" y="7"/>
                  </a:cubicBezTo>
                  <a:cubicBezTo>
                    <a:pt x="460" y="2"/>
                    <a:pt x="451" y="0"/>
                    <a:pt x="449" y="4"/>
                  </a:cubicBezTo>
                  <a:lnTo>
                    <a:pt x="3" y="700"/>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2" name="Freeform 63"/>
            <p:cNvSpPr>
              <a:spLocks/>
            </p:cNvSpPr>
            <p:nvPr userDrawn="1"/>
          </p:nvSpPr>
          <p:spPr bwMode="auto">
            <a:xfrm>
              <a:off x="3081338" y="3670300"/>
              <a:ext cx="765175" cy="1147763"/>
            </a:xfrm>
            <a:custGeom>
              <a:avLst/>
              <a:gdLst>
                <a:gd name="T0" fmla="*/ 2 w 482"/>
                <a:gd name="T1" fmla="*/ 699 h 723"/>
                <a:gd name="T2" fmla="*/ 13 w 482"/>
                <a:gd name="T3" fmla="*/ 716 h 723"/>
                <a:gd name="T4" fmla="*/ 13 w 482"/>
                <a:gd name="T5" fmla="*/ 716 h 723"/>
                <a:gd name="T6" fmla="*/ 33 w 482"/>
                <a:gd name="T7" fmla="*/ 719 h 723"/>
                <a:gd name="T8" fmla="*/ 479 w 482"/>
                <a:gd name="T9" fmla="*/ 24 h 723"/>
                <a:gd name="T10" fmla="*/ 468 w 482"/>
                <a:gd name="T11" fmla="*/ 7 h 723"/>
                <a:gd name="T12" fmla="*/ 468 w 482"/>
                <a:gd name="T13" fmla="*/ 7 h 723"/>
                <a:gd name="T14" fmla="*/ 448 w 482"/>
                <a:gd name="T15" fmla="*/ 4 h 723"/>
                <a:gd name="T16" fmla="*/ 2 w 482"/>
                <a:gd name="T17" fmla="*/ 69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3">
                  <a:moveTo>
                    <a:pt x="2" y="699"/>
                  </a:moveTo>
                  <a:cubicBezTo>
                    <a:pt x="0" y="703"/>
                    <a:pt x="5" y="711"/>
                    <a:pt x="13" y="716"/>
                  </a:cubicBezTo>
                  <a:cubicBezTo>
                    <a:pt x="13" y="716"/>
                    <a:pt x="13" y="716"/>
                    <a:pt x="13" y="716"/>
                  </a:cubicBezTo>
                  <a:cubicBezTo>
                    <a:pt x="22" y="722"/>
                    <a:pt x="31" y="723"/>
                    <a:pt x="33" y="719"/>
                  </a:cubicBezTo>
                  <a:cubicBezTo>
                    <a:pt x="479" y="24"/>
                    <a:pt x="479" y="24"/>
                    <a:pt x="479" y="24"/>
                  </a:cubicBezTo>
                  <a:cubicBezTo>
                    <a:pt x="482" y="20"/>
                    <a:pt x="477" y="12"/>
                    <a:pt x="468" y="7"/>
                  </a:cubicBezTo>
                  <a:cubicBezTo>
                    <a:pt x="468" y="7"/>
                    <a:pt x="468" y="7"/>
                    <a:pt x="468" y="7"/>
                  </a:cubicBezTo>
                  <a:cubicBezTo>
                    <a:pt x="460" y="1"/>
                    <a:pt x="451" y="0"/>
                    <a:pt x="448" y="4"/>
                  </a:cubicBezTo>
                  <a:lnTo>
                    <a:pt x="2" y="699"/>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6" name="标题 1">
            <a:extLst>
              <a:ext uri="{FF2B5EF4-FFF2-40B4-BE49-F238E27FC236}">
                <a16:creationId xmlns:a16="http://schemas.microsoft.com/office/drawing/2014/main" id="{7DFF7BE1-55A6-4696-8786-B0BD2BCE5336}"/>
              </a:ext>
            </a:extLst>
          </p:cNvPr>
          <p:cNvSpPr>
            <a:spLocks noGrp="1"/>
          </p:cNvSpPr>
          <p:nvPr>
            <p:ph type="ctrTitle" hasCustomPrompt="1"/>
          </p:nvPr>
        </p:nvSpPr>
        <p:spPr>
          <a:xfrm>
            <a:off x="7385844" y="1422827"/>
            <a:ext cx="4127502" cy="1801221"/>
          </a:xfrm>
        </p:spPr>
        <p:txBody>
          <a:bodyPr anchor="b">
            <a:normAutofit/>
          </a:bodyPr>
          <a:lstStyle>
            <a:lvl1pPr marL="0" indent="0" algn="ctr">
              <a:buFont typeface="Arial" panose="020B0604020202020204" pitchFamily="34" charset="0"/>
              <a:buNone/>
              <a:defRPr sz="3200">
                <a:solidFill>
                  <a:schemeClr val="tx1"/>
                </a:solidFill>
              </a:defRPr>
            </a:lvl1pPr>
          </a:lstStyle>
          <a:p>
            <a:r>
              <a:rPr lang="zh-CN" altLang="en-US" dirty="0"/>
              <a:t>结束语</a:t>
            </a:r>
          </a:p>
        </p:txBody>
      </p:sp>
      <p:sp>
        <p:nvSpPr>
          <p:cNvPr id="67" name="文本占位符 62">
            <a:extLst>
              <a:ext uri="{FF2B5EF4-FFF2-40B4-BE49-F238E27FC236}">
                <a16:creationId xmlns:a16="http://schemas.microsoft.com/office/drawing/2014/main" id="{74F757D8-7F62-4C46-AADF-5836A23479E8}"/>
              </a:ext>
            </a:extLst>
          </p:cNvPr>
          <p:cNvSpPr>
            <a:spLocks noGrp="1"/>
          </p:cNvSpPr>
          <p:nvPr>
            <p:ph type="body" sz="quarter" idx="17" hasCustomPrompt="1"/>
          </p:nvPr>
        </p:nvSpPr>
        <p:spPr>
          <a:xfrm>
            <a:off x="7385845" y="3444046"/>
            <a:ext cx="4127502"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署名</a:t>
            </a:r>
            <a:endParaRPr lang="en-US" altLang="zh-CN" dirty="0"/>
          </a:p>
        </p:txBody>
      </p:sp>
      <p:sp>
        <p:nvSpPr>
          <p:cNvPr id="68" name="文本占位符 62">
            <a:extLst>
              <a:ext uri="{FF2B5EF4-FFF2-40B4-BE49-F238E27FC236}">
                <a16:creationId xmlns:a16="http://schemas.microsoft.com/office/drawing/2014/main" id="{364C940A-AFD8-45DD-B25B-78B98A515499}"/>
              </a:ext>
            </a:extLst>
          </p:cNvPr>
          <p:cNvSpPr>
            <a:spLocks noGrp="1"/>
          </p:cNvSpPr>
          <p:nvPr>
            <p:ph type="body" sz="quarter" idx="18" hasCustomPrompt="1"/>
          </p:nvPr>
        </p:nvSpPr>
        <p:spPr>
          <a:xfrm>
            <a:off x="7385845" y="3759680"/>
            <a:ext cx="4127502"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时间日期</a:t>
            </a:r>
            <a:endParaRPr lang="en-US" altLang="zh-CN"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89D9C7-5DC6-4263-87FF-7C99F6FB63C3}" type="datetime1">
              <a:rPr lang="zh-CN" altLang="en-US" smtClean="0"/>
              <a:pPr/>
              <a:t>2019/5/13</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0936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2019/5/13</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4" r:id="rId4"/>
    <p:sldLayoutId id="2147483663" r:id="rId5"/>
    <p:sldLayoutId id="2147483661" r:id="rId6"/>
    <p:sldLayoutId id="2147483665"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jpg"/><Relationship Id="rId4" Type="http://schemas.openxmlformats.org/officeDocument/2006/relationships/image" Target="../media/image24.jpeg"/><Relationship Id="rId9"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7.jpe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image" Target="../media/image76.jpeg"/></Relationships>
</file>

<file path=ppt/slides/_rels/slide5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59.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9.jpe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1.jpeg"/><Relationship Id="rId4" Type="http://schemas.openxmlformats.org/officeDocument/2006/relationships/image" Target="../media/image90.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p:cNvSpPr>
            <a:spLocks noGrp="1"/>
          </p:cNvSpPr>
          <p:nvPr>
            <p:ph type="ctrTitle"/>
          </p:nvPr>
        </p:nvSpPr>
        <p:spPr>
          <a:xfrm>
            <a:off x="328441" y="2036601"/>
            <a:ext cx="6399530" cy="1646166"/>
          </a:xfrm>
        </p:spPr>
        <p:txBody>
          <a:bodyPr>
            <a:noAutofit/>
          </a:bodyPr>
          <a:lstStyle/>
          <a:p>
            <a:br>
              <a:rPr lang="en-US" altLang="zh-CN" sz="3600">
                <a:solidFill>
                  <a:schemeClr val="bg1"/>
                </a:solidFill>
              </a:rPr>
            </a:br>
            <a:r>
              <a:rPr lang="zh-CN" altLang="en-US" sz="5400">
                <a:solidFill>
                  <a:schemeClr val="bg1"/>
                </a:solidFill>
                <a:latin typeface="+mj-ea"/>
              </a:rPr>
              <a:t>东南大学九龙湖校区交通规划分析</a:t>
            </a:r>
            <a:br>
              <a:rPr lang="en-US" altLang="zh-CN" sz="3600">
                <a:solidFill>
                  <a:schemeClr val="bg1"/>
                </a:solidFill>
              </a:rPr>
            </a:br>
            <a:endParaRPr lang="zh-CN" altLang="en-US" sz="3600" dirty="0">
              <a:solidFill>
                <a:schemeClr val="bg1"/>
              </a:solidFill>
            </a:endParaRPr>
          </a:p>
        </p:txBody>
      </p:sp>
      <p:sp>
        <p:nvSpPr>
          <p:cNvPr id="2" name="文本框 1">
            <a:extLst>
              <a:ext uri="{FF2B5EF4-FFF2-40B4-BE49-F238E27FC236}">
                <a16:creationId xmlns:a16="http://schemas.microsoft.com/office/drawing/2014/main" id="{C4A69791-1321-4BC9-99FA-AFF014E20CFC}"/>
              </a:ext>
            </a:extLst>
          </p:cNvPr>
          <p:cNvSpPr txBox="1"/>
          <p:nvPr/>
        </p:nvSpPr>
        <p:spPr>
          <a:xfrm>
            <a:off x="587229" y="4186106"/>
            <a:ext cx="5352177" cy="1569660"/>
          </a:xfrm>
          <a:prstGeom prst="rect">
            <a:avLst/>
          </a:prstGeom>
          <a:noFill/>
        </p:spPr>
        <p:txBody>
          <a:bodyPr wrap="square" rtlCol="0">
            <a:spAutoFit/>
          </a:bodyPr>
          <a:lstStyle/>
          <a:p>
            <a:r>
              <a:rPr lang="zh-CN" altLang="en-US" sz="2400" b="1">
                <a:latin typeface="+mj-ea"/>
                <a:ea typeface="+mj-ea"/>
              </a:rPr>
              <a:t>第六组：</a:t>
            </a:r>
            <a:endParaRPr lang="en-US" altLang="zh-CN" sz="2400" b="1">
              <a:latin typeface="+mj-ea"/>
              <a:ea typeface="+mj-ea"/>
            </a:endParaRPr>
          </a:p>
          <a:p>
            <a:r>
              <a:rPr lang="zh-CN" altLang="en-US" sz="2400" b="1">
                <a:latin typeface="+mj-ea"/>
                <a:ea typeface="+mj-ea"/>
              </a:rPr>
              <a:t>丁子豪</a:t>
            </a:r>
            <a:r>
              <a:rPr lang="en-US" altLang="zh-CN" sz="2400" b="1">
                <a:latin typeface="+mj-ea"/>
                <a:ea typeface="+mj-ea"/>
              </a:rPr>
              <a:t>-183152      </a:t>
            </a:r>
            <a:r>
              <a:rPr lang="zh-CN" altLang="en-US" sz="2400" b="1">
                <a:latin typeface="+mj-ea"/>
                <a:ea typeface="+mj-ea"/>
              </a:rPr>
              <a:t>耿冬冬</a:t>
            </a:r>
            <a:r>
              <a:rPr lang="en-US" altLang="zh-CN" sz="2400" b="1">
                <a:latin typeface="+mj-ea"/>
                <a:ea typeface="+mj-ea"/>
              </a:rPr>
              <a:t>-183139</a:t>
            </a:r>
          </a:p>
          <a:p>
            <a:r>
              <a:rPr lang="zh-CN" altLang="en-US" sz="2400" b="1">
                <a:latin typeface="+mj-ea"/>
                <a:ea typeface="+mj-ea"/>
              </a:rPr>
              <a:t>郭瑾</a:t>
            </a:r>
            <a:r>
              <a:rPr lang="en-US" altLang="zh-CN" sz="2400" b="1">
                <a:latin typeface="+mj-ea"/>
                <a:ea typeface="+mj-ea"/>
              </a:rPr>
              <a:t>-183014         </a:t>
            </a:r>
            <a:r>
              <a:rPr lang="zh-CN" altLang="en-US" sz="2400" b="1">
                <a:latin typeface="+mj-ea"/>
                <a:ea typeface="+mj-ea"/>
              </a:rPr>
              <a:t>谢再春</a:t>
            </a:r>
            <a:r>
              <a:rPr lang="en-US" altLang="zh-CN" sz="2400" b="1">
                <a:latin typeface="+mj-ea"/>
                <a:ea typeface="+mj-ea"/>
              </a:rPr>
              <a:t>-183110</a:t>
            </a:r>
          </a:p>
          <a:p>
            <a:r>
              <a:rPr lang="zh-CN" altLang="en-US" sz="2400" b="1">
                <a:latin typeface="+mj-ea"/>
                <a:ea typeface="+mj-ea"/>
              </a:rPr>
              <a:t>余冠一</a:t>
            </a:r>
            <a:r>
              <a:rPr lang="en-US" altLang="zh-CN" sz="2400" b="1">
                <a:latin typeface="+mj-ea"/>
                <a:ea typeface="+mj-ea"/>
              </a:rPr>
              <a:t>-183114     </a:t>
            </a:r>
            <a:r>
              <a:rPr lang="zh-CN" altLang="en-US" sz="2400" b="1">
                <a:latin typeface="+mj-ea"/>
                <a:ea typeface="+mj-ea"/>
              </a:rPr>
              <a:t> 朱曼曼</a:t>
            </a:r>
            <a:r>
              <a:rPr lang="en-US" altLang="zh-CN" sz="2400" b="1">
                <a:latin typeface="+mj-ea"/>
                <a:ea typeface="+mj-ea"/>
              </a:rPr>
              <a:t>-183066</a:t>
            </a:r>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现状分析</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grpSp>
        <p:nvGrpSpPr>
          <p:cNvPr id="6" name="组合 5">
            <a:extLst>
              <a:ext uri="{FF2B5EF4-FFF2-40B4-BE49-F238E27FC236}">
                <a16:creationId xmlns:a16="http://schemas.microsoft.com/office/drawing/2014/main" id="{1C4AD343-B05B-4BAC-BF67-1F47EA21657C}"/>
              </a:ext>
            </a:extLst>
          </p:cNvPr>
          <p:cNvGrpSpPr/>
          <p:nvPr/>
        </p:nvGrpSpPr>
        <p:grpSpPr>
          <a:xfrm>
            <a:off x="1451727" y="2331426"/>
            <a:ext cx="8588918" cy="2955923"/>
            <a:chOff x="1797956" y="2228295"/>
            <a:chExt cx="8588918" cy="2955923"/>
          </a:xfrm>
        </p:grpSpPr>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2009656" y="4833079"/>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3" name="文本框 2">
              <a:extLst>
                <a:ext uri="{FF2B5EF4-FFF2-40B4-BE49-F238E27FC236}">
                  <a16:creationId xmlns:a16="http://schemas.microsoft.com/office/drawing/2014/main" id="{8099B6A3-A35F-4E22-A731-A25973F65357}"/>
                </a:ext>
              </a:extLst>
            </p:cNvPr>
            <p:cNvSpPr txBox="1"/>
            <p:nvPr/>
          </p:nvSpPr>
          <p:spPr>
            <a:xfrm>
              <a:off x="1797956" y="3167390"/>
              <a:ext cx="2009161" cy="523220"/>
            </a:xfrm>
            <a:prstGeom prst="rect">
              <a:avLst/>
            </a:prstGeom>
            <a:noFill/>
          </p:spPr>
          <p:txBody>
            <a:bodyPr wrap="square" rtlCol="0">
              <a:spAutoFit/>
            </a:bodyPr>
            <a:lstStyle/>
            <a:p>
              <a:r>
                <a:rPr lang="zh-CN" altLang="en-US" sz="2800" dirty="0">
                  <a:latin typeface="+mn-ea"/>
                </a:rPr>
                <a:t>最大的问题</a:t>
              </a:r>
            </a:p>
          </p:txBody>
        </p:sp>
        <p:sp>
          <p:nvSpPr>
            <p:cNvPr id="4" name="左大括号 3">
              <a:extLst>
                <a:ext uri="{FF2B5EF4-FFF2-40B4-BE49-F238E27FC236}">
                  <a16:creationId xmlns:a16="http://schemas.microsoft.com/office/drawing/2014/main" id="{9732E81C-EF05-4D62-8324-0F3A883EF298}"/>
                </a:ext>
              </a:extLst>
            </p:cNvPr>
            <p:cNvSpPr/>
            <p:nvPr/>
          </p:nvSpPr>
          <p:spPr>
            <a:xfrm>
              <a:off x="3835064" y="2425823"/>
              <a:ext cx="630315" cy="2006353"/>
            </a:xfrm>
            <a:prstGeom prst="leftBrace">
              <a:avLst>
                <a:gd name="adj1" fmla="val 3650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EB77DF1-44B2-453C-B8B7-FABADC99BA52}"/>
                </a:ext>
              </a:extLst>
            </p:cNvPr>
            <p:cNvSpPr txBox="1"/>
            <p:nvPr/>
          </p:nvSpPr>
          <p:spPr>
            <a:xfrm>
              <a:off x="4589755" y="2228295"/>
              <a:ext cx="4270159" cy="400110"/>
            </a:xfrm>
            <a:prstGeom prst="rect">
              <a:avLst/>
            </a:prstGeom>
            <a:noFill/>
          </p:spPr>
          <p:txBody>
            <a:bodyPr wrap="square" rtlCol="0">
              <a:spAutoFit/>
            </a:bodyPr>
            <a:lstStyle/>
            <a:p>
              <a:r>
                <a:rPr lang="zh-CN" altLang="en-US" sz="2000" dirty="0">
                  <a:latin typeface="+mn-ea"/>
                </a:rPr>
                <a:t>道路规划不合理 </a:t>
              </a:r>
              <a:r>
                <a:rPr lang="en-US" altLang="zh-CN" sz="2000" dirty="0">
                  <a:latin typeface="+mn-ea"/>
                  <a:sym typeface="Wingdings" panose="05000000000000000000" pitchFamily="2" charset="2"/>
                </a:rPr>
                <a:t>  </a:t>
              </a:r>
              <a:r>
                <a:rPr lang="zh-CN" altLang="en-US" sz="2000" dirty="0">
                  <a:latin typeface="+mn-ea"/>
                  <a:sym typeface="Wingdings" panose="05000000000000000000" pitchFamily="2" charset="2"/>
                </a:rPr>
                <a:t>非机动车路权</a:t>
              </a:r>
              <a:endParaRPr lang="zh-CN" altLang="en-US" sz="2000" dirty="0">
                <a:latin typeface="+mn-ea"/>
              </a:endParaRPr>
            </a:p>
          </p:txBody>
        </p:sp>
        <p:sp>
          <p:nvSpPr>
            <p:cNvPr id="13" name="文本框 12">
              <a:extLst>
                <a:ext uri="{FF2B5EF4-FFF2-40B4-BE49-F238E27FC236}">
                  <a16:creationId xmlns:a16="http://schemas.microsoft.com/office/drawing/2014/main" id="{D3C500B3-83BF-4B64-A2A3-D4A05B208C77}"/>
                </a:ext>
              </a:extLst>
            </p:cNvPr>
            <p:cNvSpPr txBox="1"/>
            <p:nvPr/>
          </p:nvSpPr>
          <p:spPr>
            <a:xfrm>
              <a:off x="4589755" y="4232121"/>
              <a:ext cx="5797119" cy="400110"/>
            </a:xfrm>
            <a:prstGeom prst="rect">
              <a:avLst/>
            </a:prstGeom>
            <a:noFill/>
          </p:spPr>
          <p:txBody>
            <a:bodyPr wrap="square" rtlCol="0">
              <a:spAutoFit/>
            </a:bodyPr>
            <a:lstStyle/>
            <a:p>
              <a:r>
                <a:rPr lang="zh-CN" altLang="en-US" sz="2000" dirty="0">
                  <a:latin typeface="+mn-ea"/>
                  <a:sym typeface="Wingdings" panose="05000000000000000000" pitchFamily="2" charset="2"/>
                </a:rPr>
                <a:t>停车规划不合理 </a:t>
              </a:r>
              <a:r>
                <a:rPr lang="en-US" altLang="zh-CN" sz="2000" dirty="0">
                  <a:latin typeface="+mn-ea"/>
                  <a:sym typeface="Wingdings" panose="05000000000000000000" pitchFamily="2" charset="2"/>
                </a:rPr>
                <a:t> </a:t>
              </a:r>
              <a:r>
                <a:rPr lang="zh-CN" altLang="en-US" sz="2000" dirty="0">
                  <a:latin typeface="+mn-ea"/>
                  <a:sym typeface="Wingdings" panose="05000000000000000000" pitchFamily="2" charset="2"/>
                </a:rPr>
                <a:t>停车位不足，路内停车不规范</a:t>
              </a:r>
              <a:endParaRPr lang="zh-CN" altLang="en-US" sz="2000" dirty="0">
                <a:latin typeface="+mn-ea"/>
              </a:endParaRPr>
            </a:p>
          </p:txBody>
        </p:sp>
      </p:grpSp>
    </p:spTree>
    <p:extLst>
      <p:ext uri="{BB962C8B-B14F-4D97-AF65-F5344CB8AC3E}">
        <p14:creationId xmlns:p14="http://schemas.microsoft.com/office/powerpoint/2010/main" val="3500566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学校交通规划理念</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669923" y="1215975"/>
            <a:ext cx="10850563" cy="517596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dirty="0">
                <a:latin typeface="+mj-ea"/>
                <a:ea typeface="+mj-ea"/>
              </a:rPr>
              <a:t>人、车、路、建筑、景观多方面系统考虑与规划</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rPr>
              <a:t>以人为本的原则，师生的便利性</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ea typeface="+mj-ea"/>
              </a:rPr>
              <a:t>提高交通的效率和安全性</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ea typeface="+mj-ea"/>
              </a:rPr>
              <a:t>完善非机动车路权</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ea typeface="+mj-ea"/>
              </a:rPr>
              <a:t>停车诱导与停车管理</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ea typeface="+mj-ea"/>
              </a:rPr>
              <a:t>校内外接驳与校内微巴合理规划与衔接</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ea typeface="+mj-ea"/>
              </a:rPr>
              <a:t>教学区与生活区内部宁静化，做好相互衔接，主骨架限速</a:t>
            </a:r>
            <a:endParaRPr lang="en-US" altLang="zh-CN" sz="3200" dirty="0">
              <a:latin typeface="+mj-ea"/>
              <a:ea typeface="+mj-ea"/>
            </a:endParaRPr>
          </a:p>
        </p:txBody>
      </p:sp>
    </p:spTree>
    <p:extLst>
      <p:ext uri="{BB962C8B-B14F-4D97-AF65-F5344CB8AC3E}">
        <p14:creationId xmlns:p14="http://schemas.microsoft.com/office/powerpoint/2010/main" val="171685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3" name="图片 2">
            <a:extLst>
              <a:ext uri="{FF2B5EF4-FFF2-40B4-BE49-F238E27FC236}">
                <a16:creationId xmlns:a16="http://schemas.microsoft.com/office/drawing/2014/main" id="{25C0FC87-E640-49C6-8CC6-0E6D72F7B743}"/>
              </a:ext>
            </a:extLst>
          </p:cNvPr>
          <p:cNvPicPr>
            <a:picLocks noChangeAspect="1"/>
          </p:cNvPicPr>
          <p:nvPr/>
        </p:nvPicPr>
        <p:blipFill>
          <a:blip r:embed="rId3"/>
          <a:stretch>
            <a:fillRect/>
          </a:stretch>
        </p:blipFill>
        <p:spPr>
          <a:xfrm>
            <a:off x="830938" y="1210533"/>
            <a:ext cx="6736195" cy="5155673"/>
          </a:xfrm>
          <a:prstGeom prst="rect">
            <a:avLst/>
          </a:prstGeom>
          <a:noFill/>
        </p:spPr>
      </p:pic>
      <p:cxnSp>
        <p:nvCxnSpPr>
          <p:cNvPr id="71" name="直接连接符 70">
            <a:extLst>
              <a:ext uri="{FF2B5EF4-FFF2-40B4-BE49-F238E27FC236}">
                <a16:creationId xmlns:a16="http://schemas.microsoft.com/office/drawing/2014/main" id="{658AA66A-9F5E-4593-9C83-2E02EB928B11}"/>
              </a:ext>
            </a:extLst>
          </p:cNvPr>
          <p:cNvCxnSpPr>
            <a:cxnSpLocks/>
          </p:cNvCxnSpPr>
          <p:nvPr/>
        </p:nvCxnSpPr>
        <p:spPr>
          <a:xfrm flipV="1">
            <a:off x="6288401" y="3478427"/>
            <a:ext cx="0" cy="663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B57A5C86-160E-4244-8031-8A7183C1520C}"/>
              </a:ext>
            </a:extLst>
          </p:cNvPr>
          <p:cNvSpPr txBox="1"/>
          <p:nvPr/>
        </p:nvSpPr>
        <p:spPr>
          <a:xfrm>
            <a:off x="7800208" y="1668004"/>
            <a:ext cx="3877041" cy="2981714"/>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道路网规划</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不考虑交通需求</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rPr>
              <a:t>缺少对非机动车的规划</a:t>
            </a:r>
            <a:endParaRPr lang="en-US" altLang="zh-CN" sz="2400" dirty="0">
              <a:latin typeface="+mj-ea"/>
            </a:endParaRPr>
          </a:p>
          <a:p>
            <a:pPr marL="342900" indent="-342900">
              <a:lnSpc>
                <a:spcPct val="150000"/>
              </a:lnSpc>
              <a:buFont typeface="Wingdings" panose="05000000000000000000" pitchFamily="2" charset="2"/>
              <a:buChar char="Ø"/>
            </a:pPr>
            <a:endParaRPr lang="en-US" altLang="zh-CN" sz="2400" dirty="0">
              <a:latin typeface="+mj-ea"/>
              <a:ea typeface="+mj-ea"/>
            </a:endParaRPr>
          </a:p>
          <a:p>
            <a:pPr marL="342900" indent="-342900">
              <a:lnSpc>
                <a:spcPct val="150000"/>
              </a:lnSpc>
              <a:buFont typeface="Wingdings" panose="05000000000000000000" pitchFamily="2" charset="2"/>
              <a:buChar char="Ø"/>
            </a:pPr>
            <a:endParaRPr lang="en-US" altLang="zh-CN" sz="2400" dirty="0">
              <a:latin typeface="+mj-ea"/>
              <a:ea typeface="+mj-ea"/>
            </a:endParaRPr>
          </a:p>
        </p:txBody>
      </p:sp>
      <p:sp>
        <p:nvSpPr>
          <p:cNvPr id="4" name="矩形 3">
            <a:extLst>
              <a:ext uri="{FF2B5EF4-FFF2-40B4-BE49-F238E27FC236}">
                <a16:creationId xmlns:a16="http://schemas.microsoft.com/office/drawing/2014/main" id="{990DCFE1-49A2-4FEE-B177-CEF265C39E93}"/>
              </a:ext>
            </a:extLst>
          </p:cNvPr>
          <p:cNvSpPr/>
          <p:nvPr/>
        </p:nvSpPr>
        <p:spPr>
          <a:xfrm>
            <a:off x="846375" y="1210533"/>
            <a:ext cx="6736195" cy="5155673"/>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43E1B66-5107-4FA6-BD75-038F61804DEB}"/>
              </a:ext>
            </a:extLst>
          </p:cNvPr>
          <p:cNvSpPr/>
          <p:nvPr/>
        </p:nvSpPr>
        <p:spPr>
          <a:xfrm>
            <a:off x="1499179" y="4562326"/>
            <a:ext cx="354454" cy="3544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B8A04994-A398-4E01-A1F7-4809D788D370}"/>
              </a:ext>
            </a:extLst>
          </p:cNvPr>
          <p:cNvCxnSpPr>
            <a:cxnSpLocks/>
          </p:cNvCxnSpPr>
          <p:nvPr/>
        </p:nvCxnSpPr>
        <p:spPr>
          <a:xfrm flipV="1">
            <a:off x="1853633" y="3886102"/>
            <a:ext cx="2553980" cy="122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2054BCA-5A95-4350-8A9E-CEA696515E12}"/>
              </a:ext>
            </a:extLst>
          </p:cNvPr>
          <p:cNvCxnSpPr>
            <a:cxnSpLocks/>
          </p:cNvCxnSpPr>
          <p:nvPr/>
        </p:nvCxnSpPr>
        <p:spPr>
          <a:xfrm>
            <a:off x="1853633" y="4008242"/>
            <a:ext cx="119005" cy="9085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B0B401B-4964-4471-851E-3031130D6D82}"/>
              </a:ext>
            </a:extLst>
          </p:cNvPr>
          <p:cNvCxnSpPr>
            <a:cxnSpLocks/>
          </p:cNvCxnSpPr>
          <p:nvPr/>
        </p:nvCxnSpPr>
        <p:spPr>
          <a:xfrm>
            <a:off x="2690041" y="3631486"/>
            <a:ext cx="0" cy="357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EB5ECF5-1B99-46BE-804A-96EC6450ECC6}"/>
              </a:ext>
            </a:extLst>
          </p:cNvPr>
          <p:cNvCxnSpPr>
            <a:cxnSpLocks/>
          </p:cNvCxnSpPr>
          <p:nvPr/>
        </p:nvCxnSpPr>
        <p:spPr>
          <a:xfrm flipH="1">
            <a:off x="2685207" y="3364944"/>
            <a:ext cx="249523" cy="2891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654E6B1-8503-4503-83BF-51AAE8E52976}"/>
              </a:ext>
            </a:extLst>
          </p:cNvPr>
          <p:cNvCxnSpPr>
            <a:cxnSpLocks/>
          </p:cNvCxnSpPr>
          <p:nvPr/>
        </p:nvCxnSpPr>
        <p:spPr>
          <a:xfrm>
            <a:off x="2925131" y="3174272"/>
            <a:ext cx="0" cy="227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BD7F3ED-B2F1-4F85-9C24-3D617B8FBBAD}"/>
              </a:ext>
            </a:extLst>
          </p:cNvPr>
          <p:cNvCxnSpPr>
            <a:cxnSpLocks/>
          </p:cNvCxnSpPr>
          <p:nvPr/>
        </p:nvCxnSpPr>
        <p:spPr>
          <a:xfrm flipH="1">
            <a:off x="2906070" y="3015175"/>
            <a:ext cx="717612" cy="174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F19A636E-23EB-4623-B32B-A237C94938A5}"/>
              </a:ext>
            </a:extLst>
          </p:cNvPr>
          <p:cNvSpPr/>
          <p:nvPr/>
        </p:nvSpPr>
        <p:spPr>
          <a:xfrm>
            <a:off x="3623682" y="2538715"/>
            <a:ext cx="480727" cy="32239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58FF36F0-DB2E-40E0-9664-820D390D8633}"/>
              </a:ext>
            </a:extLst>
          </p:cNvPr>
          <p:cNvCxnSpPr/>
          <p:nvPr/>
        </p:nvCxnSpPr>
        <p:spPr>
          <a:xfrm flipV="1">
            <a:off x="3258030" y="3631486"/>
            <a:ext cx="0" cy="315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E89C516-6E70-4D39-9280-21A49F582837}"/>
              </a:ext>
            </a:extLst>
          </p:cNvPr>
          <p:cNvCxnSpPr>
            <a:cxnSpLocks/>
          </p:cNvCxnSpPr>
          <p:nvPr/>
        </p:nvCxnSpPr>
        <p:spPr>
          <a:xfrm flipV="1">
            <a:off x="3258030" y="3086480"/>
            <a:ext cx="0" cy="278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333F04D-C1EB-413E-BC70-0E321F391D0B}"/>
              </a:ext>
            </a:extLst>
          </p:cNvPr>
          <p:cNvCxnSpPr>
            <a:cxnSpLocks/>
          </p:cNvCxnSpPr>
          <p:nvPr/>
        </p:nvCxnSpPr>
        <p:spPr>
          <a:xfrm flipV="1">
            <a:off x="3138162" y="3353496"/>
            <a:ext cx="127407" cy="451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FC031F13-2944-4018-A7DF-A44637E33ED1}"/>
              </a:ext>
            </a:extLst>
          </p:cNvPr>
          <p:cNvCxnSpPr>
            <a:cxnSpLocks/>
          </p:cNvCxnSpPr>
          <p:nvPr/>
        </p:nvCxnSpPr>
        <p:spPr>
          <a:xfrm flipH="1" flipV="1">
            <a:off x="3152368" y="3605087"/>
            <a:ext cx="113202" cy="489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F2A40379-D974-499F-B7D4-CABEA3A1C273}"/>
              </a:ext>
            </a:extLst>
          </p:cNvPr>
          <p:cNvCxnSpPr>
            <a:cxnSpLocks/>
          </p:cNvCxnSpPr>
          <p:nvPr/>
        </p:nvCxnSpPr>
        <p:spPr>
          <a:xfrm flipV="1">
            <a:off x="3152368" y="3376081"/>
            <a:ext cx="0" cy="253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弧形 56">
            <a:extLst>
              <a:ext uri="{FF2B5EF4-FFF2-40B4-BE49-F238E27FC236}">
                <a16:creationId xmlns:a16="http://schemas.microsoft.com/office/drawing/2014/main" id="{7933D0E8-7D03-4C29-96FF-888C5478AEE2}"/>
              </a:ext>
            </a:extLst>
          </p:cNvPr>
          <p:cNvSpPr/>
          <p:nvPr/>
        </p:nvSpPr>
        <p:spPr>
          <a:xfrm>
            <a:off x="2630462" y="3029424"/>
            <a:ext cx="1761783" cy="1713356"/>
          </a:xfrm>
          <a:prstGeom prst="arc">
            <a:avLst>
              <a:gd name="adj1" fmla="val 16440558"/>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9E67D593-A11E-4FE3-AC28-F472B59AE0C2}"/>
              </a:ext>
            </a:extLst>
          </p:cNvPr>
          <p:cNvSpPr txBox="1"/>
          <p:nvPr/>
        </p:nvSpPr>
        <p:spPr>
          <a:xfrm>
            <a:off x="4948151" y="4402886"/>
            <a:ext cx="2294107" cy="1422954"/>
          </a:xfrm>
          <a:prstGeom prst="rect">
            <a:avLst/>
          </a:prstGeom>
          <a:solidFill>
            <a:schemeClr val="bg1"/>
          </a:solidFill>
        </p:spPr>
        <p:txBody>
          <a:bodyPr wrap="square" rtlCol="0">
            <a:spAutoFit/>
          </a:bodyPr>
          <a:lstStyle/>
          <a:p>
            <a:pPr marL="285750" indent="-285750">
              <a:lnSpc>
                <a:spcPct val="150000"/>
              </a:lnSpc>
              <a:buFont typeface="Wingdings" panose="05000000000000000000" pitchFamily="2" charset="2"/>
              <a:buChar char="n"/>
            </a:pPr>
            <a:r>
              <a:rPr lang="zh-CN" altLang="en-US" sz="2000" dirty="0">
                <a:latin typeface="+mj-ea"/>
                <a:ea typeface="+mj-ea"/>
              </a:rPr>
              <a:t>禁止非机动车</a:t>
            </a:r>
            <a:endParaRPr lang="en-US" altLang="zh-CN" sz="2000" dirty="0">
              <a:latin typeface="+mj-ea"/>
              <a:ea typeface="+mj-ea"/>
            </a:endParaRPr>
          </a:p>
          <a:p>
            <a:pPr marL="285750" indent="-285750">
              <a:lnSpc>
                <a:spcPct val="150000"/>
              </a:lnSpc>
              <a:buFont typeface="Wingdings" panose="05000000000000000000" pitchFamily="2" charset="2"/>
              <a:buChar char="n"/>
            </a:pPr>
            <a:r>
              <a:rPr lang="zh-CN" altLang="en-US" sz="2000" dirty="0">
                <a:latin typeface="+mj-ea"/>
                <a:ea typeface="+mj-ea"/>
              </a:rPr>
              <a:t>视距不足等</a:t>
            </a:r>
            <a:endParaRPr lang="en-US" altLang="zh-CN" sz="2000" dirty="0">
              <a:latin typeface="+mj-ea"/>
              <a:ea typeface="+mj-ea"/>
            </a:endParaRPr>
          </a:p>
          <a:p>
            <a:pPr marL="285750" indent="-285750">
              <a:lnSpc>
                <a:spcPct val="150000"/>
              </a:lnSpc>
              <a:buFont typeface="Wingdings" panose="05000000000000000000" pitchFamily="2" charset="2"/>
              <a:buChar char="n"/>
            </a:pPr>
            <a:r>
              <a:rPr lang="zh-CN" altLang="en-US" sz="2000" dirty="0">
                <a:latin typeface="+mj-ea"/>
                <a:ea typeface="+mj-ea"/>
              </a:rPr>
              <a:t>距离较远</a:t>
            </a:r>
          </a:p>
        </p:txBody>
      </p:sp>
      <p:pic>
        <p:nvPicPr>
          <p:cNvPr id="6" name="图片 5">
            <a:extLst>
              <a:ext uri="{FF2B5EF4-FFF2-40B4-BE49-F238E27FC236}">
                <a16:creationId xmlns:a16="http://schemas.microsoft.com/office/drawing/2014/main" id="{838AE079-CB61-437B-9C37-B8C693146B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258" b="24648"/>
          <a:stretch/>
        </p:blipFill>
        <p:spPr>
          <a:xfrm>
            <a:off x="7621878" y="3566403"/>
            <a:ext cx="3276244" cy="2799803"/>
          </a:xfrm>
          <a:prstGeom prst="rect">
            <a:avLst/>
          </a:prstGeom>
        </p:spPr>
      </p:pic>
    </p:spTree>
    <p:extLst>
      <p:ext uri="{BB962C8B-B14F-4D97-AF65-F5344CB8AC3E}">
        <p14:creationId xmlns:p14="http://schemas.microsoft.com/office/powerpoint/2010/main" val="4243732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7643446" y="1751637"/>
            <a:ext cx="3877041" cy="1873718"/>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道路及交叉口</a:t>
            </a:r>
          </a:p>
          <a:p>
            <a:pPr marL="342900" indent="-342900">
              <a:lnSpc>
                <a:spcPct val="150000"/>
              </a:lnSpc>
              <a:buFont typeface="Wingdings" panose="05000000000000000000" pitchFamily="2" charset="2"/>
              <a:buChar char="Ø"/>
            </a:pPr>
            <a:r>
              <a:rPr lang="zh-CN" altLang="en-US" sz="2400" dirty="0">
                <a:latin typeface="+mj-ea"/>
                <a:ea typeface="+mj-ea"/>
              </a:rPr>
              <a:t>单向交通设置多余</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部分道路规划不合理</a:t>
            </a:r>
          </a:p>
        </p:txBody>
      </p:sp>
      <p:pic>
        <p:nvPicPr>
          <p:cNvPr id="6" name="图片 5">
            <a:extLst>
              <a:ext uri="{FF2B5EF4-FFF2-40B4-BE49-F238E27FC236}">
                <a16:creationId xmlns:a16="http://schemas.microsoft.com/office/drawing/2014/main" id="{BE7332B8-1BA0-4FBF-AAF3-C63D84CA4042}"/>
              </a:ext>
            </a:extLst>
          </p:cNvPr>
          <p:cNvPicPr>
            <a:picLocks noChangeAspect="1"/>
          </p:cNvPicPr>
          <p:nvPr/>
        </p:nvPicPr>
        <p:blipFill>
          <a:blip r:embed="rId3"/>
          <a:stretch>
            <a:fillRect/>
          </a:stretch>
        </p:blipFill>
        <p:spPr>
          <a:xfrm>
            <a:off x="830938" y="1210533"/>
            <a:ext cx="6736195" cy="5155673"/>
          </a:xfrm>
          <a:prstGeom prst="rect">
            <a:avLst/>
          </a:prstGeom>
          <a:noFill/>
        </p:spPr>
      </p:pic>
      <p:sp>
        <p:nvSpPr>
          <p:cNvPr id="7" name="矩形 6">
            <a:extLst>
              <a:ext uri="{FF2B5EF4-FFF2-40B4-BE49-F238E27FC236}">
                <a16:creationId xmlns:a16="http://schemas.microsoft.com/office/drawing/2014/main" id="{38BE47A2-2206-41F0-BEAC-4C4872ED4468}"/>
              </a:ext>
            </a:extLst>
          </p:cNvPr>
          <p:cNvSpPr/>
          <p:nvPr/>
        </p:nvSpPr>
        <p:spPr>
          <a:xfrm>
            <a:off x="846375" y="1210533"/>
            <a:ext cx="6736195" cy="5155673"/>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F6195111-7045-43BF-A4B5-2FD9536BC4A8}"/>
              </a:ext>
            </a:extLst>
          </p:cNvPr>
          <p:cNvCxnSpPr/>
          <p:nvPr/>
        </p:nvCxnSpPr>
        <p:spPr>
          <a:xfrm>
            <a:off x="3298004" y="2342508"/>
            <a:ext cx="71920" cy="8013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7094DD9-87DF-46EF-B693-52598ED60BB1}"/>
              </a:ext>
            </a:extLst>
          </p:cNvPr>
          <p:cNvCxnSpPr/>
          <p:nvPr/>
        </p:nvCxnSpPr>
        <p:spPr>
          <a:xfrm>
            <a:off x="3557981" y="2342508"/>
            <a:ext cx="71920" cy="8013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73965E3-3DE5-4EED-B7F2-26CB27AC01A2}"/>
              </a:ext>
            </a:extLst>
          </p:cNvPr>
          <p:cNvCxnSpPr>
            <a:cxnSpLocks/>
          </p:cNvCxnSpPr>
          <p:nvPr/>
        </p:nvCxnSpPr>
        <p:spPr>
          <a:xfrm flipH="1">
            <a:off x="2751167" y="3897478"/>
            <a:ext cx="1605077" cy="786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9544EAE-DEBA-4B5D-934C-4D6AB307A4E5}"/>
              </a:ext>
            </a:extLst>
          </p:cNvPr>
          <p:cNvSpPr txBox="1"/>
          <p:nvPr/>
        </p:nvSpPr>
        <p:spPr>
          <a:xfrm>
            <a:off x="1479479" y="2109857"/>
            <a:ext cx="1757649" cy="400110"/>
          </a:xfrm>
          <a:prstGeom prst="rect">
            <a:avLst/>
          </a:prstGeom>
          <a:solidFill>
            <a:schemeClr val="bg1"/>
          </a:solidFill>
        </p:spPr>
        <p:txBody>
          <a:bodyPr wrap="square" rtlCol="0">
            <a:spAutoFit/>
          </a:bodyPr>
          <a:lstStyle/>
          <a:p>
            <a:r>
              <a:rPr lang="zh-CN" altLang="en-US" sz="2000" dirty="0">
                <a:latin typeface="+mj-ea"/>
                <a:ea typeface="+mj-ea"/>
              </a:rPr>
              <a:t>单向交通多余</a:t>
            </a:r>
          </a:p>
        </p:txBody>
      </p:sp>
      <p:sp>
        <p:nvSpPr>
          <p:cNvPr id="17" name="文本框 16">
            <a:extLst>
              <a:ext uri="{FF2B5EF4-FFF2-40B4-BE49-F238E27FC236}">
                <a16:creationId xmlns:a16="http://schemas.microsoft.com/office/drawing/2014/main" id="{E6ED3F58-7245-4C9B-BC47-E8EDF2E5CA8C}"/>
              </a:ext>
            </a:extLst>
          </p:cNvPr>
          <p:cNvSpPr txBox="1"/>
          <p:nvPr/>
        </p:nvSpPr>
        <p:spPr>
          <a:xfrm rot="21422251">
            <a:off x="2811362" y="4087840"/>
            <a:ext cx="1462284" cy="400110"/>
          </a:xfrm>
          <a:prstGeom prst="rect">
            <a:avLst/>
          </a:prstGeom>
          <a:solidFill>
            <a:schemeClr val="bg1"/>
          </a:solidFill>
        </p:spPr>
        <p:txBody>
          <a:bodyPr wrap="square" rtlCol="0">
            <a:spAutoFit/>
          </a:bodyPr>
          <a:lstStyle/>
          <a:p>
            <a:r>
              <a:rPr lang="zh-CN" altLang="en-US" sz="2000" dirty="0">
                <a:latin typeface="+mj-ea"/>
                <a:ea typeface="+mj-ea"/>
              </a:rPr>
              <a:t>规划不合理</a:t>
            </a:r>
          </a:p>
        </p:txBody>
      </p:sp>
      <p:pic>
        <p:nvPicPr>
          <p:cNvPr id="5" name="图片 4">
            <a:extLst>
              <a:ext uri="{FF2B5EF4-FFF2-40B4-BE49-F238E27FC236}">
                <a16:creationId xmlns:a16="http://schemas.microsoft.com/office/drawing/2014/main" id="{9C2C438A-FC80-41B3-A622-DA0867FEE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32" t="13874" b="43168"/>
          <a:stretch/>
        </p:blipFill>
        <p:spPr>
          <a:xfrm>
            <a:off x="7643446" y="3601437"/>
            <a:ext cx="3877041" cy="2769972"/>
          </a:xfrm>
          <a:prstGeom prst="rect">
            <a:avLst/>
          </a:prstGeom>
        </p:spPr>
      </p:pic>
    </p:spTree>
    <p:extLst>
      <p:ext uri="{BB962C8B-B14F-4D97-AF65-F5344CB8AC3E}">
        <p14:creationId xmlns:p14="http://schemas.microsoft.com/office/powerpoint/2010/main" val="3649384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6" name="图片 5">
            <a:extLst>
              <a:ext uri="{FF2B5EF4-FFF2-40B4-BE49-F238E27FC236}">
                <a16:creationId xmlns:a16="http://schemas.microsoft.com/office/drawing/2014/main" id="{BE7332B8-1BA0-4FBF-AAF3-C63D84CA4042}"/>
              </a:ext>
            </a:extLst>
          </p:cNvPr>
          <p:cNvPicPr>
            <a:picLocks noChangeAspect="1"/>
          </p:cNvPicPr>
          <p:nvPr/>
        </p:nvPicPr>
        <p:blipFill>
          <a:blip r:embed="rId3"/>
          <a:stretch>
            <a:fillRect/>
          </a:stretch>
        </p:blipFill>
        <p:spPr>
          <a:xfrm>
            <a:off x="669924" y="1669291"/>
            <a:ext cx="5574196" cy="4266314"/>
          </a:xfrm>
          <a:prstGeom prst="rect">
            <a:avLst/>
          </a:prstGeom>
          <a:noFill/>
        </p:spPr>
      </p:pic>
      <p:pic>
        <p:nvPicPr>
          <p:cNvPr id="5" name="图片 4">
            <a:extLst>
              <a:ext uri="{FF2B5EF4-FFF2-40B4-BE49-F238E27FC236}">
                <a16:creationId xmlns:a16="http://schemas.microsoft.com/office/drawing/2014/main" id="{6D644D0D-809C-4465-BB98-173C56A00714}"/>
              </a:ext>
            </a:extLst>
          </p:cNvPr>
          <p:cNvPicPr>
            <a:picLocks noChangeAspect="1"/>
          </p:cNvPicPr>
          <p:nvPr/>
        </p:nvPicPr>
        <p:blipFill rotWithShape="1">
          <a:blip r:embed="rId4">
            <a:extLst>
              <a:ext uri="{28A0092B-C50C-407E-A947-70E740481C1C}">
                <a14:useLocalDpi xmlns:a14="http://schemas.microsoft.com/office/drawing/2010/main" val="0"/>
              </a:ext>
            </a:extLst>
          </a:blip>
          <a:srcRect l="14308" t="11835" r="16678" b="5918"/>
          <a:stretch/>
        </p:blipFill>
        <p:spPr>
          <a:xfrm>
            <a:off x="6330583" y="1669291"/>
            <a:ext cx="5579623" cy="4266314"/>
          </a:xfrm>
          <a:prstGeom prst="rect">
            <a:avLst/>
          </a:prstGeom>
        </p:spPr>
      </p:pic>
      <p:sp>
        <p:nvSpPr>
          <p:cNvPr id="8" name="文本框 7">
            <a:extLst>
              <a:ext uri="{FF2B5EF4-FFF2-40B4-BE49-F238E27FC236}">
                <a16:creationId xmlns:a16="http://schemas.microsoft.com/office/drawing/2014/main" id="{92623271-5BAA-4349-981F-2F4274ABF589}"/>
              </a:ext>
            </a:extLst>
          </p:cNvPr>
          <p:cNvSpPr txBox="1"/>
          <p:nvPr/>
        </p:nvSpPr>
        <p:spPr>
          <a:xfrm>
            <a:off x="5650788" y="2032733"/>
            <a:ext cx="593332" cy="3539430"/>
          </a:xfrm>
          <a:prstGeom prst="rect">
            <a:avLst/>
          </a:prstGeom>
          <a:solidFill>
            <a:schemeClr val="bg1"/>
          </a:solidFill>
        </p:spPr>
        <p:txBody>
          <a:bodyPr wrap="square" rtlCol="0">
            <a:spAutoFit/>
          </a:bodyPr>
          <a:lstStyle/>
          <a:p>
            <a:r>
              <a:rPr lang="zh-CN" altLang="en-US" sz="2800" dirty="0">
                <a:latin typeface="+mj-ea"/>
                <a:ea typeface="+mj-ea"/>
              </a:rPr>
              <a:t>现</a:t>
            </a:r>
            <a:endParaRPr lang="en-US" altLang="zh-CN" sz="2800" dirty="0">
              <a:latin typeface="+mj-ea"/>
              <a:ea typeface="+mj-ea"/>
            </a:endParaRPr>
          </a:p>
          <a:p>
            <a:r>
              <a:rPr lang="zh-CN" altLang="en-US" sz="2800" dirty="0">
                <a:latin typeface="+mj-ea"/>
                <a:ea typeface="+mj-ea"/>
              </a:rPr>
              <a:t>状</a:t>
            </a:r>
            <a:endParaRPr lang="en-US" altLang="zh-CN" sz="2800" dirty="0">
              <a:latin typeface="+mj-ea"/>
              <a:ea typeface="+mj-ea"/>
            </a:endParaRPr>
          </a:p>
          <a:p>
            <a:r>
              <a:rPr lang="zh-CN" altLang="en-US" sz="2800" dirty="0">
                <a:latin typeface="+mj-ea"/>
                <a:ea typeface="+mj-ea"/>
              </a:rPr>
              <a:t>与</a:t>
            </a:r>
            <a:endParaRPr lang="en-US" altLang="zh-CN" sz="2800" dirty="0">
              <a:latin typeface="+mj-ea"/>
              <a:ea typeface="+mj-ea"/>
            </a:endParaRPr>
          </a:p>
          <a:p>
            <a:r>
              <a:rPr lang="zh-CN" altLang="en-US" sz="2800" dirty="0">
                <a:latin typeface="+mj-ea"/>
                <a:ea typeface="+mj-ea"/>
              </a:rPr>
              <a:t>规</a:t>
            </a:r>
            <a:endParaRPr lang="en-US" altLang="zh-CN" sz="2800" dirty="0">
              <a:latin typeface="+mj-ea"/>
              <a:ea typeface="+mj-ea"/>
            </a:endParaRPr>
          </a:p>
          <a:p>
            <a:r>
              <a:rPr lang="zh-CN" altLang="en-US" sz="2800" dirty="0">
                <a:latin typeface="+mj-ea"/>
                <a:ea typeface="+mj-ea"/>
              </a:rPr>
              <a:t>划</a:t>
            </a:r>
            <a:endParaRPr lang="en-US" altLang="zh-CN" sz="2800" dirty="0">
              <a:latin typeface="+mj-ea"/>
              <a:ea typeface="+mj-ea"/>
            </a:endParaRPr>
          </a:p>
          <a:p>
            <a:r>
              <a:rPr lang="zh-CN" altLang="en-US" sz="2800" dirty="0">
                <a:latin typeface="+mj-ea"/>
                <a:ea typeface="+mj-ea"/>
              </a:rPr>
              <a:t>对</a:t>
            </a:r>
            <a:endParaRPr lang="en-US" altLang="zh-CN" sz="2800" dirty="0">
              <a:latin typeface="+mj-ea"/>
              <a:ea typeface="+mj-ea"/>
            </a:endParaRPr>
          </a:p>
          <a:p>
            <a:r>
              <a:rPr lang="zh-CN" altLang="en-US" sz="2800" dirty="0">
                <a:latin typeface="+mj-ea"/>
                <a:ea typeface="+mj-ea"/>
              </a:rPr>
              <a:t>比</a:t>
            </a:r>
            <a:endParaRPr lang="en-US" altLang="zh-CN" sz="2800" dirty="0">
              <a:latin typeface="+mj-ea"/>
              <a:ea typeface="+mj-ea"/>
            </a:endParaRPr>
          </a:p>
          <a:p>
            <a:r>
              <a:rPr lang="zh-CN" altLang="en-US" sz="2800" dirty="0">
                <a:latin typeface="+mj-ea"/>
                <a:ea typeface="+mj-ea"/>
              </a:rPr>
              <a:t>图</a:t>
            </a:r>
          </a:p>
        </p:txBody>
      </p:sp>
    </p:spTree>
    <p:extLst>
      <p:ext uri="{BB962C8B-B14F-4D97-AF65-F5344CB8AC3E}">
        <p14:creationId xmlns:p14="http://schemas.microsoft.com/office/powerpoint/2010/main" val="12855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7263054" y="1751637"/>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静态交通</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机动车停车位供应不足，缺少合理规划。</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非机动车停放混乱，设施缺乏。</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缺乏停车管理，部分路内停车存在安全隐患。</a:t>
            </a:r>
          </a:p>
        </p:txBody>
      </p:sp>
      <p:pic>
        <p:nvPicPr>
          <p:cNvPr id="4" name="图片 3">
            <a:extLst>
              <a:ext uri="{FF2B5EF4-FFF2-40B4-BE49-F238E27FC236}">
                <a16:creationId xmlns:a16="http://schemas.microsoft.com/office/drawing/2014/main" id="{4E0A49A6-4FC0-4540-87EF-B7B8943571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666" b="26971"/>
          <a:stretch/>
        </p:blipFill>
        <p:spPr>
          <a:xfrm>
            <a:off x="489412" y="4012978"/>
            <a:ext cx="3486643" cy="2387822"/>
          </a:xfrm>
          <a:prstGeom prst="rect">
            <a:avLst/>
          </a:prstGeom>
        </p:spPr>
      </p:pic>
      <p:pic>
        <p:nvPicPr>
          <p:cNvPr id="6" name="图片 5">
            <a:extLst>
              <a:ext uri="{FF2B5EF4-FFF2-40B4-BE49-F238E27FC236}">
                <a16:creationId xmlns:a16="http://schemas.microsoft.com/office/drawing/2014/main" id="{5BAB10F3-C045-4B47-A9CE-0B00EC0BA0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9289" y="4012978"/>
            <a:ext cx="3183765" cy="2387824"/>
          </a:xfrm>
          <a:prstGeom prst="rect">
            <a:avLst/>
          </a:prstGeom>
        </p:spPr>
      </p:pic>
      <p:pic>
        <p:nvPicPr>
          <p:cNvPr id="8" name="图片 7">
            <a:extLst>
              <a:ext uri="{FF2B5EF4-FFF2-40B4-BE49-F238E27FC236}">
                <a16:creationId xmlns:a16="http://schemas.microsoft.com/office/drawing/2014/main" id="{0CC9AB31-B151-4025-87C1-19448B6E823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576" b="37879"/>
          <a:stretch/>
        </p:blipFill>
        <p:spPr>
          <a:xfrm>
            <a:off x="4051608" y="1559171"/>
            <a:ext cx="3207981" cy="2119212"/>
          </a:xfrm>
          <a:prstGeom prst="rect">
            <a:avLst/>
          </a:prstGeom>
        </p:spPr>
      </p:pic>
      <p:pic>
        <p:nvPicPr>
          <p:cNvPr id="9" name="图片 8">
            <a:extLst>
              <a:ext uri="{FF2B5EF4-FFF2-40B4-BE49-F238E27FC236}">
                <a16:creationId xmlns:a16="http://schemas.microsoft.com/office/drawing/2014/main" id="{B685EEC8-4AB5-4DA5-87C0-041CBC401704}"/>
              </a:ext>
            </a:extLst>
          </p:cNvPr>
          <p:cNvPicPr>
            <a:picLocks noChangeAspect="1"/>
          </p:cNvPicPr>
          <p:nvPr/>
        </p:nvPicPr>
        <p:blipFill>
          <a:blip r:embed="rId6"/>
          <a:stretch>
            <a:fillRect/>
          </a:stretch>
        </p:blipFill>
        <p:spPr>
          <a:xfrm>
            <a:off x="489412" y="1506972"/>
            <a:ext cx="3383408" cy="2223610"/>
          </a:xfrm>
          <a:prstGeom prst="rect">
            <a:avLst/>
          </a:prstGeom>
        </p:spPr>
      </p:pic>
      <p:cxnSp>
        <p:nvCxnSpPr>
          <p:cNvPr id="13" name="直接箭头连接符 12">
            <a:extLst>
              <a:ext uri="{FF2B5EF4-FFF2-40B4-BE49-F238E27FC236}">
                <a16:creationId xmlns:a16="http://schemas.microsoft.com/office/drawing/2014/main" id="{24D04DAC-8C4E-4202-AD1A-00CAE3E91382}"/>
              </a:ext>
            </a:extLst>
          </p:cNvPr>
          <p:cNvCxnSpPr>
            <a:cxnSpLocks/>
          </p:cNvCxnSpPr>
          <p:nvPr/>
        </p:nvCxnSpPr>
        <p:spPr>
          <a:xfrm>
            <a:off x="1598279" y="3265714"/>
            <a:ext cx="338097" cy="7472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43A7976-D8FD-4E1E-BEF9-71D2EBA0BE82}"/>
              </a:ext>
            </a:extLst>
          </p:cNvPr>
          <p:cNvCxnSpPr>
            <a:cxnSpLocks/>
          </p:cNvCxnSpPr>
          <p:nvPr/>
        </p:nvCxnSpPr>
        <p:spPr>
          <a:xfrm>
            <a:off x="1732254" y="2518450"/>
            <a:ext cx="3323840" cy="1479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2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7263054" y="1751637"/>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公共交通</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校园巴士线路单一，便利性较差。</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公共交通站点位置设置及站台形式设计不合理。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缺少校内巴士微循环。</a:t>
            </a:r>
            <a:endParaRPr lang="en-US" altLang="zh-CN" sz="2400" dirty="0">
              <a:latin typeface="+mj-ea"/>
              <a:ea typeface="+mj-ea"/>
            </a:endParaRPr>
          </a:p>
          <a:p>
            <a:pPr marL="342900" indent="-342900">
              <a:lnSpc>
                <a:spcPct val="150000"/>
              </a:lnSpc>
              <a:buFont typeface="Wingdings" panose="05000000000000000000" pitchFamily="2" charset="2"/>
              <a:buChar char="Ø"/>
            </a:pPr>
            <a:endParaRPr lang="zh-CN" altLang="en-US" sz="2400" dirty="0">
              <a:latin typeface="+mj-ea"/>
              <a:ea typeface="+mj-ea"/>
            </a:endParaRPr>
          </a:p>
        </p:txBody>
      </p:sp>
      <p:pic>
        <p:nvPicPr>
          <p:cNvPr id="4" name="图片 3">
            <a:extLst>
              <a:ext uri="{FF2B5EF4-FFF2-40B4-BE49-F238E27FC236}">
                <a16:creationId xmlns:a16="http://schemas.microsoft.com/office/drawing/2014/main" id="{540CF1FA-F9D1-495F-8C51-A32412AF811E}"/>
              </a:ext>
            </a:extLst>
          </p:cNvPr>
          <p:cNvPicPr>
            <a:picLocks noChangeAspect="1"/>
          </p:cNvPicPr>
          <p:nvPr/>
        </p:nvPicPr>
        <p:blipFill rotWithShape="1">
          <a:blip r:embed="rId3">
            <a:extLst>
              <a:ext uri="{28A0092B-C50C-407E-A947-70E740481C1C}">
                <a14:useLocalDpi xmlns:a14="http://schemas.microsoft.com/office/drawing/2010/main" val="0"/>
              </a:ext>
            </a:extLst>
          </a:blip>
          <a:srcRect r="33125"/>
          <a:stretch/>
        </p:blipFill>
        <p:spPr>
          <a:xfrm>
            <a:off x="669924" y="1281432"/>
            <a:ext cx="5700054" cy="5287152"/>
          </a:xfrm>
          <a:prstGeom prst="rect">
            <a:avLst/>
          </a:prstGeom>
        </p:spPr>
      </p:pic>
      <p:sp>
        <p:nvSpPr>
          <p:cNvPr id="5" name="椭圆 4">
            <a:extLst>
              <a:ext uri="{FF2B5EF4-FFF2-40B4-BE49-F238E27FC236}">
                <a16:creationId xmlns:a16="http://schemas.microsoft.com/office/drawing/2014/main" id="{6E7082E3-669A-4099-9F53-63A8CA22F69A}"/>
              </a:ext>
            </a:extLst>
          </p:cNvPr>
          <p:cNvSpPr/>
          <p:nvPr/>
        </p:nvSpPr>
        <p:spPr>
          <a:xfrm>
            <a:off x="4156364" y="3190009"/>
            <a:ext cx="249381" cy="2389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36DBE01E-27F9-4350-A963-9AE5ECD7AA74}"/>
              </a:ext>
            </a:extLst>
          </p:cNvPr>
          <p:cNvSpPr/>
          <p:nvPr/>
        </p:nvSpPr>
        <p:spPr>
          <a:xfrm>
            <a:off x="4405745" y="5337577"/>
            <a:ext cx="249381" cy="2389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C12FCC9-6B38-436A-8B5E-4BD00DAA7167}"/>
              </a:ext>
            </a:extLst>
          </p:cNvPr>
          <p:cNvSpPr/>
          <p:nvPr/>
        </p:nvSpPr>
        <p:spPr>
          <a:xfrm>
            <a:off x="1607563" y="4610454"/>
            <a:ext cx="249381" cy="2389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0125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2228453" cy="656792"/>
          </a:xfrm>
        </p:spPr>
        <p:txBody>
          <a:bodyPr anchor="b">
            <a:normAutofit/>
          </a:bodyPr>
          <a:lstStyle/>
          <a:p>
            <a:r>
              <a:rPr lang="zh-CN" altLang="en-US" sz="3200">
                <a:latin typeface="+mj-ea"/>
              </a:rPr>
              <a:t>道路网体系</a:t>
            </a:r>
            <a:endParaRPr lang="zh-CN" altLang="en-US" sz="3200" dirty="0">
              <a:latin typeface="+mj-ea"/>
            </a:endParaRP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a:solidFill>
                  <a:srgbClr val="FF5C64"/>
                </a:solidFill>
                <a:latin typeface="Impact" panose="020B0806030902050204" pitchFamily="34" charset="0"/>
                <a:cs typeface="Arial" panose="020B0604020202020204" pitchFamily="34" charset="0"/>
              </a:rPr>
              <a:t>02</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208166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7" name="直接连接符 9">
            <a:extLst>
              <a:ext uri="{FF2B5EF4-FFF2-40B4-BE49-F238E27FC236}">
                <a16:creationId xmlns:a16="http://schemas.microsoft.com/office/drawing/2014/main" id="{32624EDF-7851-4D8C-B44D-0A5F8C5DFE88}"/>
              </a:ext>
            </a:extLst>
          </p:cNvPr>
          <p:cNvCxnSpPr>
            <a:cxnSpLocks/>
          </p:cNvCxnSpPr>
          <p:nvPr/>
        </p:nvCxnSpPr>
        <p:spPr>
          <a:xfrm flipV="1">
            <a:off x="149831" y="5595501"/>
            <a:ext cx="520093" cy="1"/>
          </a:xfrm>
          <a:prstGeom prst="straightConnector1">
            <a:avLst/>
          </a:prstGeom>
          <a:ln w="152400">
            <a:solidFill>
              <a:srgbClr val="00B050"/>
            </a:solidFill>
          </a:ln>
        </p:spPr>
        <p:style>
          <a:lnRef idx="1">
            <a:schemeClr val="accent1"/>
          </a:lnRef>
          <a:fillRef idx="0">
            <a:schemeClr val="accent1"/>
          </a:fillRef>
          <a:effectRef idx="0">
            <a:schemeClr val="accent1"/>
          </a:effectRef>
          <a:fontRef idx="minor">
            <a:schemeClr val="tx1"/>
          </a:fontRef>
        </p:style>
      </p:cxnSp>
      <p:sp>
        <p:nvSpPr>
          <p:cNvPr id="231" name="文本框 230">
            <a:extLst>
              <a:ext uri="{FF2B5EF4-FFF2-40B4-BE49-F238E27FC236}">
                <a16:creationId xmlns:a16="http://schemas.microsoft.com/office/drawing/2014/main" id="{6EBAF42E-E6B1-4BF6-8B85-A34CEB6A29E1}"/>
              </a:ext>
            </a:extLst>
          </p:cNvPr>
          <p:cNvSpPr txBox="1"/>
          <p:nvPr/>
        </p:nvSpPr>
        <p:spPr>
          <a:xfrm>
            <a:off x="669924" y="5441252"/>
            <a:ext cx="2749867" cy="307777"/>
          </a:xfrm>
          <a:prstGeom prst="rect">
            <a:avLst/>
          </a:prstGeom>
          <a:noFill/>
        </p:spPr>
        <p:txBody>
          <a:bodyPr wrap="square" rtlCol="0">
            <a:spAutoFit/>
          </a:bodyPr>
          <a:lstStyle/>
          <a:p>
            <a:r>
              <a:rPr lang="zh-CN" altLang="en-US" sz="1400" b="1">
                <a:latin typeface="+mj-ea"/>
                <a:ea typeface="+mj-ea"/>
              </a:rPr>
              <a:t>南高路（无铺装）</a:t>
            </a:r>
          </a:p>
        </p:txBody>
      </p:sp>
      <p:cxnSp>
        <p:nvCxnSpPr>
          <p:cNvPr id="232" name="直接连接符 9">
            <a:extLst>
              <a:ext uri="{FF2B5EF4-FFF2-40B4-BE49-F238E27FC236}">
                <a16:creationId xmlns:a16="http://schemas.microsoft.com/office/drawing/2014/main" id="{5FA6640B-FBB9-4CDB-BFC0-F8BA3A99AF69}"/>
              </a:ext>
            </a:extLst>
          </p:cNvPr>
          <p:cNvCxnSpPr>
            <a:cxnSpLocks/>
          </p:cNvCxnSpPr>
          <p:nvPr/>
        </p:nvCxnSpPr>
        <p:spPr>
          <a:xfrm flipV="1">
            <a:off x="149831" y="5981839"/>
            <a:ext cx="520093" cy="1"/>
          </a:xfrm>
          <a:prstGeom prst="straightConnector1">
            <a:avLst/>
          </a:prstGeom>
          <a:ln w="152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3" name="文本框 232">
            <a:extLst>
              <a:ext uri="{FF2B5EF4-FFF2-40B4-BE49-F238E27FC236}">
                <a16:creationId xmlns:a16="http://schemas.microsoft.com/office/drawing/2014/main" id="{37AD54A1-1800-4EA7-B103-E42775054740}"/>
              </a:ext>
            </a:extLst>
          </p:cNvPr>
          <p:cNvSpPr txBox="1"/>
          <p:nvPr/>
        </p:nvSpPr>
        <p:spPr>
          <a:xfrm>
            <a:off x="669924" y="5817426"/>
            <a:ext cx="3269354" cy="307777"/>
          </a:xfrm>
          <a:prstGeom prst="rect">
            <a:avLst/>
          </a:prstGeom>
          <a:noFill/>
        </p:spPr>
        <p:txBody>
          <a:bodyPr wrap="square" rtlCol="0">
            <a:spAutoFit/>
          </a:bodyPr>
          <a:lstStyle/>
          <a:p>
            <a:r>
              <a:rPr lang="zh-CN" altLang="en-US" sz="1400" b="1">
                <a:latin typeface="+mj-ea"/>
                <a:ea typeface="+mj-ea"/>
              </a:rPr>
              <a:t>两江路（双向两车道，中央花坛分隔带）</a:t>
            </a:r>
          </a:p>
        </p:txBody>
      </p:sp>
      <p:cxnSp>
        <p:nvCxnSpPr>
          <p:cNvPr id="234" name="直接连接符 9">
            <a:extLst>
              <a:ext uri="{FF2B5EF4-FFF2-40B4-BE49-F238E27FC236}">
                <a16:creationId xmlns:a16="http://schemas.microsoft.com/office/drawing/2014/main" id="{D2E38445-1EAF-424C-8733-456529C9B4E8}"/>
              </a:ext>
            </a:extLst>
          </p:cNvPr>
          <p:cNvCxnSpPr>
            <a:cxnSpLocks/>
          </p:cNvCxnSpPr>
          <p:nvPr/>
        </p:nvCxnSpPr>
        <p:spPr>
          <a:xfrm flipV="1">
            <a:off x="3969575" y="5605665"/>
            <a:ext cx="520093" cy="1"/>
          </a:xfrm>
          <a:prstGeom prst="straightConnector1">
            <a:avLst/>
          </a:prstGeom>
          <a:ln w="152400">
            <a:solidFill>
              <a:srgbClr val="FFC000"/>
            </a:solidFill>
          </a:ln>
        </p:spPr>
        <p:style>
          <a:lnRef idx="1">
            <a:schemeClr val="accent1"/>
          </a:lnRef>
          <a:fillRef idx="0">
            <a:schemeClr val="accent1"/>
          </a:fillRef>
          <a:effectRef idx="0">
            <a:schemeClr val="accent1"/>
          </a:effectRef>
          <a:fontRef idx="minor">
            <a:schemeClr val="tx1"/>
          </a:fontRef>
        </p:style>
      </p:cxnSp>
      <p:sp>
        <p:nvSpPr>
          <p:cNvPr id="235" name="文本框 234">
            <a:extLst>
              <a:ext uri="{FF2B5EF4-FFF2-40B4-BE49-F238E27FC236}">
                <a16:creationId xmlns:a16="http://schemas.microsoft.com/office/drawing/2014/main" id="{941112E0-CBEB-4C19-8012-76FF57BBDCBC}"/>
              </a:ext>
            </a:extLst>
          </p:cNvPr>
          <p:cNvSpPr txBox="1"/>
          <p:nvPr/>
        </p:nvSpPr>
        <p:spPr>
          <a:xfrm>
            <a:off x="4489668" y="5441252"/>
            <a:ext cx="3269354" cy="307777"/>
          </a:xfrm>
          <a:prstGeom prst="rect">
            <a:avLst/>
          </a:prstGeom>
          <a:noFill/>
        </p:spPr>
        <p:txBody>
          <a:bodyPr wrap="square" rtlCol="0">
            <a:spAutoFit/>
          </a:bodyPr>
          <a:lstStyle/>
          <a:p>
            <a:r>
              <a:rPr lang="zh-CN" altLang="en-US" sz="1400" b="1">
                <a:latin typeface="+mj-ea"/>
                <a:ea typeface="+mj-ea"/>
              </a:rPr>
              <a:t>中央大道（单向两车道）</a:t>
            </a:r>
          </a:p>
        </p:txBody>
      </p:sp>
      <p:cxnSp>
        <p:nvCxnSpPr>
          <p:cNvPr id="236" name="直接连接符 9">
            <a:extLst>
              <a:ext uri="{FF2B5EF4-FFF2-40B4-BE49-F238E27FC236}">
                <a16:creationId xmlns:a16="http://schemas.microsoft.com/office/drawing/2014/main" id="{BB17CAE4-B743-444B-A421-ED0A53A413C7}"/>
              </a:ext>
            </a:extLst>
          </p:cNvPr>
          <p:cNvCxnSpPr>
            <a:cxnSpLocks/>
          </p:cNvCxnSpPr>
          <p:nvPr/>
        </p:nvCxnSpPr>
        <p:spPr>
          <a:xfrm flipV="1">
            <a:off x="3969575" y="5981839"/>
            <a:ext cx="520093" cy="1"/>
          </a:xfrm>
          <a:prstGeom prst="straightConnector1">
            <a:avLst/>
          </a:prstGeom>
          <a:ln w="152400">
            <a:solidFill>
              <a:srgbClr val="0000CC"/>
            </a:solidFill>
          </a:ln>
        </p:spPr>
        <p:style>
          <a:lnRef idx="1">
            <a:schemeClr val="accent1"/>
          </a:lnRef>
          <a:fillRef idx="0">
            <a:schemeClr val="accent1"/>
          </a:fillRef>
          <a:effectRef idx="0">
            <a:schemeClr val="accent1"/>
          </a:effectRef>
          <a:fontRef idx="minor">
            <a:schemeClr val="tx1"/>
          </a:fontRef>
        </p:style>
      </p:cxnSp>
      <p:sp>
        <p:nvSpPr>
          <p:cNvPr id="237" name="文本框 236">
            <a:extLst>
              <a:ext uri="{FF2B5EF4-FFF2-40B4-BE49-F238E27FC236}">
                <a16:creationId xmlns:a16="http://schemas.microsoft.com/office/drawing/2014/main" id="{D764953F-3CEF-40CA-98EF-462A61ACC575}"/>
              </a:ext>
            </a:extLst>
          </p:cNvPr>
          <p:cNvSpPr txBox="1"/>
          <p:nvPr/>
        </p:nvSpPr>
        <p:spPr>
          <a:xfrm>
            <a:off x="4489668" y="5817426"/>
            <a:ext cx="3269354" cy="307777"/>
          </a:xfrm>
          <a:prstGeom prst="rect">
            <a:avLst/>
          </a:prstGeom>
          <a:noFill/>
        </p:spPr>
        <p:txBody>
          <a:bodyPr wrap="square" rtlCol="0">
            <a:spAutoFit/>
          </a:bodyPr>
          <a:lstStyle/>
          <a:p>
            <a:r>
              <a:rPr lang="zh-CN" altLang="en-US" sz="1400" b="1">
                <a:latin typeface="+mj-ea"/>
                <a:ea typeface="+mj-ea"/>
              </a:rPr>
              <a:t>三江路（双向两车道</a:t>
            </a:r>
            <a:r>
              <a:rPr lang="en-US" altLang="zh-CN" sz="1400" b="1">
                <a:latin typeface="+mj-ea"/>
                <a:ea typeface="+mj-ea"/>
              </a:rPr>
              <a:t>+</a:t>
            </a:r>
            <a:r>
              <a:rPr lang="zh-CN" altLang="en-US" sz="1400" b="1">
                <a:latin typeface="+mj-ea"/>
                <a:ea typeface="+mj-ea"/>
              </a:rPr>
              <a:t>中央花坛分隔带）</a:t>
            </a:r>
          </a:p>
        </p:txBody>
      </p:sp>
      <p:pic>
        <p:nvPicPr>
          <p:cNvPr id="239" name="图片 238">
            <a:extLst>
              <a:ext uri="{FF2B5EF4-FFF2-40B4-BE49-F238E27FC236}">
                <a16:creationId xmlns:a16="http://schemas.microsoft.com/office/drawing/2014/main" id="{1D678331-09A1-49EC-BB0E-1BC31EF51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3808" y="1152967"/>
            <a:ext cx="1093009" cy="1490753"/>
          </a:xfrm>
          <a:prstGeom prst="rect">
            <a:avLst/>
          </a:prstGeom>
        </p:spPr>
      </p:pic>
      <p:cxnSp>
        <p:nvCxnSpPr>
          <p:cNvPr id="242" name="直接连接符 9">
            <a:extLst>
              <a:ext uri="{FF2B5EF4-FFF2-40B4-BE49-F238E27FC236}">
                <a16:creationId xmlns:a16="http://schemas.microsoft.com/office/drawing/2014/main" id="{780C8008-04A6-4121-BBD4-FBEFAE0377B6}"/>
              </a:ext>
            </a:extLst>
          </p:cNvPr>
          <p:cNvCxnSpPr>
            <a:cxnSpLocks/>
          </p:cNvCxnSpPr>
          <p:nvPr/>
        </p:nvCxnSpPr>
        <p:spPr>
          <a:xfrm flipV="1">
            <a:off x="149831" y="6385007"/>
            <a:ext cx="520093" cy="1"/>
          </a:xfrm>
          <a:prstGeom prst="straightConnector1">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文本框 242">
            <a:extLst>
              <a:ext uri="{FF2B5EF4-FFF2-40B4-BE49-F238E27FC236}">
                <a16:creationId xmlns:a16="http://schemas.microsoft.com/office/drawing/2014/main" id="{8AE1FE2D-C0F7-43BE-ABE2-5581F4256F2F}"/>
              </a:ext>
            </a:extLst>
          </p:cNvPr>
          <p:cNvSpPr txBox="1"/>
          <p:nvPr/>
        </p:nvSpPr>
        <p:spPr>
          <a:xfrm>
            <a:off x="669924" y="6220594"/>
            <a:ext cx="2749867" cy="307777"/>
          </a:xfrm>
          <a:prstGeom prst="rect">
            <a:avLst/>
          </a:prstGeom>
          <a:noFill/>
        </p:spPr>
        <p:txBody>
          <a:bodyPr wrap="square" rtlCol="0">
            <a:spAutoFit/>
          </a:bodyPr>
          <a:lstStyle/>
          <a:p>
            <a:r>
              <a:rPr lang="zh-CN" altLang="en-US" sz="1400" b="1">
                <a:latin typeface="+mj-ea"/>
                <a:ea typeface="+mj-ea"/>
              </a:rPr>
              <a:t>东南路（双向两车道</a:t>
            </a:r>
            <a:r>
              <a:rPr lang="en-US" altLang="zh-CN" sz="1400" b="1">
                <a:latin typeface="+mj-ea"/>
                <a:ea typeface="+mj-ea"/>
              </a:rPr>
              <a:t>+</a:t>
            </a:r>
            <a:r>
              <a:rPr lang="zh-CN" altLang="en-US" sz="1400" b="1">
                <a:latin typeface="+mj-ea"/>
                <a:ea typeface="+mj-ea"/>
              </a:rPr>
              <a:t>黄色虚线）</a:t>
            </a:r>
          </a:p>
        </p:txBody>
      </p:sp>
      <p:pic>
        <p:nvPicPr>
          <p:cNvPr id="245" name="图片 244">
            <a:extLst>
              <a:ext uri="{FF2B5EF4-FFF2-40B4-BE49-F238E27FC236}">
                <a16:creationId xmlns:a16="http://schemas.microsoft.com/office/drawing/2014/main" id="{19E8D8D5-9928-4125-B990-B97E1261A8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88160" y="1169076"/>
            <a:ext cx="1110486" cy="1480648"/>
          </a:xfrm>
          <a:prstGeom prst="rect">
            <a:avLst/>
          </a:prstGeom>
        </p:spPr>
      </p:pic>
      <p:sp>
        <p:nvSpPr>
          <p:cNvPr id="248" name="文本框 247">
            <a:extLst>
              <a:ext uri="{FF2B5EF4-FFF2-40B4-BE49-F238E27FC236}">
                <a16:creationId xmlns:a16="http://schemas.microsoft.com/office/drawing/2014/main" id="{F07C9B44-1D53-415E-9B1D-31E7325D778F}"/>
              </a:ext>
            </a:extLst>
          </p:cNvPr>
          <p:cNvSpPr txBox="1"/>
          <p:nvPr/>
        </p:nvSpPr>
        <p:spPr>
          <a:xfrm>
            <a:off x="7445674" y="2654742"/>
            <a:ext cx="800269" cy="307777"/>
          </a:xfrm>
          <a:prstGeom prst="rect">
            <a:avLst/>
          </a:prstGeom>
          <a:noFill/>
        </p:spPr>
        <p:txBody>
          <a:bodyPr wrap="square" rtlCol="0">
            <a:spAutoFit/>
          </a:bodyPr>
          <a:lstStyle/>
          <a:p>
            <a:r>
              <a:rPr lang="zh-CN" altLang="en-US" sz="1400" b="1">
                <a:latin typeface="+mj-ea"/>
                <a:ea typeface="+mj-ea"/>
              </a:rPr>
              <a:t>南高路</a:t>
            </a:r>
          </a:p>
        </p:txBody>
      </p:sp>
      <p:sp>
        <p:nvSpPr>
          <p:cNvPr id="249" name="文本框 248">
            <a:extLst>
              <a:ext uri="{FF2B5EF4-FFF2-40B4-BE49-F238E27FC236}">
                <a16:creationId xmlns:a16="http://schemas.microsoft.com/office/drawing/2014/main" id="{04898DD5-4F9A-460D-AD8F-964E30E8666E}"/>
              </a:ext>
            </a:extLst>
          </p:cNvPr>
          <p:cNvSpPr txBox="1"/>
          <p:nvPr/>
        </p:nvSpPr>
        <p:spPr>
          <a:xfrm>
            <a:off x="8787312" y="2662332"/>
            <a:ext cx="800269" cy="307777"/>
          </a:xfrm>
          <a:prstGeom prst="rect">
            <a:avLst/>
          </a:prstGeom>
          <a:noFill/>
        </p:spPr>
        <p:txBody>
          <a:bodyPr wrap="square" rtlCol="0">
            <a:spAutoFit/>
          </a:bodyPr>
          <a:lstStyle/>
          <a:p>
            <a:r>
              <a:rPr lang="zh-CN" altLang="en-US" sz="1400" b="1">
                <a:latin typeface="+mj-ea"/>
                <a:ea typeface="+mj-ea"/>
              </a:rPr>
              <a:t>东南路</a:t>
            </a:r>
          </a:p>
        </p:txBody>
      </p:sp>
      <p:pic>
        <p:nvPicPr>
          <p:cNvPr id="251" name="图片 250">
            <a:extLst>
              <a:ext uri="{FF2B5EF4-FFF2-40B4-BE49-F238E27FC236}">
                <a16:creationId xmlns:a16="http://schemas.microsoft.com/office/drawing/2014/main" id="{B52F0150-7EDF-40CD-B125-A8A27DB6B7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854856" y="1166404"/>
            <a:ext cx="1730682" cy="1477316"/>
          </a:xfrm>
          <a:prstGeom prst="rect">
            <a:avLst/>
          </a:prstGeom>
        </p:spPr>
      </p:pic>
      <p:sp>
        <p:nvSpPr>
          <p:cNvPr id="252" name="文本框 251">
            <a:extLst>
              <a:ext uri="{FF2B5EF4-FFF2-40B4-BE49-F238E27FC236}">
                <a16:creationId xmlns:a16="http://schemas.microsoft.com/office/drawing/2014/main" id="{8CF8848A-6220-4787-B916-DE1FF348BC29}"/>
              </a:ext>
            </a:extLst>
          </p:cNvPr>
          <p:cNvSpPr txBox="1"/>
          <p:nvPr/>
        </p:nvSpPr>
        <p:spPr>
          <a:xfrm>
            <a:off x="10320062" y="2654741"/>
            <a:ext cx="800269" cy="307777"/>
          </a:xfrm>
          <a:prstGeom prst="rect">
            <a:avLst/>
          </a:prstGeom>
          <a:noFill/>
        </p:spPr>
        <p:txBody>
          <a:bodyPr wrap="square" rtlCol="0">
            <a:spAutoFit/>
          </a:bodyPr>
          <a:lstStyle/>
          <a:p>
            <a:r>
              <a:rPr lang="zh-CN" altLang="en-US" sz="1400" b="1">
                <a:latin typeface="+mj-ea"/>
                <a:ea typeface="+mj-ea"/>
              </a:rPr>
              <a:t>两江路</a:t>
            </a:r>
          </a:p>
        </p:txBody>
      </p:sp>
      <p:pic>
        <p:nvPicPr>
          <p:cNvPr id="315" name="图片 314">
            <a:extLst>
              <a:ext uri="{FF2B5EF4-FFF2-40B4-BE49-F238E27FC236}">
                <a16:creationId xmlns:a16="http://schemas.microsoft.com/office/drawing/2014/main" id="{95BA4850-26B4-4D5B-A328-8ABC7B6B1B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2713" y="2964118"/>
            <a:ext cx="1113644" cy="1484858"/>
          </a:xfrm>
          <a:prstGeom prst="rect">
            <a:avLst/>
          </a:prstGeom>
        </p:spPr>
      </p:pic>
      <p:sp>
        <p:nvSpPr>
          <p:cNvPr id="111" name="文本框 110">
            <a:extLst>
              <a:ext uri="{FF2B5EF4-FFF2-40B4-BE49-F238E27FC236}">
                <a16:creationId xmlns:a16="http://schemas.microsoft.com/office/drawing/2014/main" id="{6F8DF1AD-1E49-46A7-A803-43C3E116C33F}"/>
              </a:ext>
            </a:extLst>
          </p:cNvPr>
          <p:cNvSpPr txBox="1"/>
          <p:nvPr/>
        </p:nvSpPr>
        <p:spPr>
          <a:xfrm>
            <a:off x="6800667" y="4462624"/>
            <a:ext cx="930549" cy="307777"/>
          </a:xfrm>
          <a:prstGeom prst="rect">
            <a:avLst/>
          </a:prstGeom>
          <a:noFill/>
        </p:spPr>
        <p:txBody>
          <a:bodyPr wrap="square" rtlCol="0">
            <a:spAutoFit/>
          </a:bodyPr>
          <a:lstStyle/>
          <a:p>
            <a:r>
              <a:rPr lang="zh-CN" altLang="en-US" sz="1400" b="1">
                <a:latin typeface="+mj-ea"/>
                <a:ea typeface="+mj-ea"/>
              </a:rPr>
              <a:t>中央大道</a:t>
            </a:r>
          </a:p>
        </p:txBody>
      </p:sp>
      <p:pic>
        <p:nvPicPr>
          <p:cNvPr id="8" name="图片 7">
            <a:extLst>
              <a:ext uri="{FF2B5EF4-FFF2-40B4-BE49-F238E27FC236}">
                <a16:creationId xmlns:a16="http://schemas.microsoft.com/office/drawing/2014/main" id="{9AB4E9FE-6D9F-4578-837F-76FA46BE2C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4856" y="3057541"/>
            <a:ext cx="1730682" cy="1298012"/>
          </a:xfrm>
          <a:prstGeom prst="rect">
            <a:avLst/>
          </a:prstGeom>
        </p:spPr>
      </p:pic>
      <p:sp>
        <p:nvSpPr>
          <p:cNvPr id="116" name="文本框 115">
            <a:extLst>
              <a:ext uri="{FF2B5EF4-FFF2-40B4-BE49-F238E27FC236}">
                <a16:creationId xmlns:a16="http://schemas.microsoft.com/office/drawing/2014/main" id="{3C79DA07-6398-492B-9931-A892CA6E06AD}"/>
              </a:ext>
            </a:extLst>
          </p:cNvPr>
          <p:cNvSpPr txBox="1"/>
          <p:nvPr/>
        </p:nvSpPr>
        <p:spPr>
          <a:xfrm>
            <a:off x="10254922" y="4448976"/>
            <a:ext cx="930549" cy="307777"/>
          </a:xfrm>
          <a:prstGeom prst="rect">
            <a:avLst/>
          </a:prstGeom>
          <a:noFill/>
        </p:spPr>
        <p:txBody>
          <a:bodyPr wrap="square" rtlCol="0">
            <a:spAutoFit/>
          </a:bodyPr>
          <a:lstStyle/>
          <a:p>
            <a:r>
              <a:rPr lang="zh-CN" altLang="en-US" sz="1400" b="1">
                <a:latin typeface="+mj-ea"/>
                <a:ea typeface="+mj-ea"/>
              </a:rPr>
              <a:t>三江路</a:t>
            </a:r>
          </a:p>
        </p:txBody>
      </p:sp>
      <p:sp>
        <p:nvSpPr>
          <p:cNvPr id="26" name="标题 1">
            <a:extLst>
              <a:ext uri="{FF2B5EF4-FFF2-40B4-BE49-F238E27FC236}">
                <a16:creationId xmlns:a16="http://schemas.microsoft.com/office/drawing/2014/main" id="{4D2064C2-D2E8-424F-B72F-363F240D27C2}"/>
              </a:ext>
            </a:extLst>
          </p:cNvPr>
          <p:cNvSpPr>
            <a:spLocks noGrp="1"/>
          </p:cNvSpPr>
          <p:nvPr>
            <p:ph type="title"/>
          </p:nvPr>
        </p:nvSpPr>
        <p:spPr>
          <a:xfrm>
            <a:off x="669924" y="1"/>
            <a:ext cx="10850563" cy="1028699"/>
          </a:xfrm>
        </p:spPr>
        <p:txBody>
          <a:bodyPr/>
          <a:lstStyle/>
          <a:p>
            <a:r>
              <a:rPr lang="en-US" altLang="zh-CN">
                <a:latin typeface="+mj-ea"/>
              </a:rPr>
              <a:t>Part 5:</a:t>
            </a:r>
            <a:r>
              <a:rPr lang="zh-CN" altLang="en-US">
                <a:latin typeface="+mj-ea"/>
              </a:rPr>
              <a:t>道路网体系</a:t>
            </a:r>
            <a:endParaRPr lang="zh-CN" altLang="en-US" dirty="0">
              <a:latin typeface="+mj-ea"/>
            </a:endParaRPr>
          </a:p>
        </p:txBody>
      </p:sp>
      <p:sp>
        <p:nvSpPr>
          <p:cNvPr id="27" name="文本框 26">
            <a:extLst>
              <a:ext uri="{FF2B5EF4-FFF2-40B4-BE49-F238E27FC236}">
                <a16:creationId xmlns:a16="http://schemas.microsoft.com/office/drawing/2014/main" id="{0FFD96CC-C99B-424E-9841-FCCBC99C583E}"/>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概况介绍</a:t>
            </a:r>
          </a:p>
        </p:txBody>
      </p:sp>
      <p:pic>
        <p:nvPicPr>
          <p:cNvPr id="7" name="图片 6">
            <a:extLst>
              <a:ext uri="{FF2B5EF4-FFF2-40B4-BE49-F238E27FC236}">
                <a16:creationId xmlns:a16="http://schemas.microsoft.com/office/drawing/2014/main" id="{34864128-FF5D-4736-879F-293570501B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0880" y="4868362"/>
            <a:ext cx="1113643" cy="1484858"/>
          </a:xfrm>
          <a:prstGeom prst="rect">
            <a:avLst/>
          </a:prstGeom>
        </p:spPr>
      </p:pic>
      <p:sp>
        <p:nvSpPr>
          <p:cNvPr id="30" name="文本框 29">
            <a:extLst>
              <a:ext uri="{FF2B5EF4-FFF2-40B4-BE49-F238E27FC236}">
                <a16:creationId xmlns:a16="http://schemas.microsoft.com/office/drawing/2014/main" id="{12905682-E29D-4295-AB5D-70970B1C6AAB}"/>
              </a:ext>
            </a:extLst>
          </p:cNvPr>
          <p:cNvSpPr txBox="1"/>
          <p:nvPr/>
        </p:nvSpPr>
        <p:spPr>
          <a:xfrm>
            <a:off x="9218945" y="6392169"/>
            <a:ext cx="594870" cy="307777"/>
          </a:xfrm>
          <a:prstGeom prst="rect">
            <a:avLst/>
          </a:prstGeom>
          <a:noFill/>
        </p:spPr>
        <p:txBody>
          <a:bodyPr wrap="square" rtlCol="0">
            <a:spAutoFit/>
          </a:bodyPr>
          <a:lstStyle/>
          <a:p>
            <a:r>
              <a:rPr lang="zh-CN" altLang="en-US" sz="1400" b="1">
                <a:latin typeface="+mj-ea"/>
                <a:ea typeface="+mj-ea"/>
              </a:rPr>
              <a:t>支路</a:t>
            </a:r>
          </a:p>
        </p:txBody>
      </p:sp>
      <p:cxnSp>
        <p:nvCxnSpPr>
          <p:cNvPr id="33" name="直接连接符 9">
            <a:extLst>
              <a:ext uri="{FF2B5EF4-FFF2-40B4-BE49-F238E27FC236}">
                <a16:creationId xmlns:a16="http://schemas.microsoft.com/office/drawing/2014/main" id="{863AA44C-E852-43C2-A3CA-AEA48BB335E0}"/>
              </a:ext>
            </a:extLst>
          </p:cNvPr>
          <p:cNvCxnSpPr>
            <a:cxnSpLocks/>
          </p:cNvCxnSpPr>
          <p:nvPr/>
        </p:nvCxnSpPr>
        <p:spPr>
          <a:xfrm flipV="1">
            <a:off x="3969575" y="6379063"/>
            <a:ext cx="520093" cy="1"/>
          </a:xfrm>
          <a:prstGeom prst="straightConnector1">
            <a:avLst/>
          </a:prstGeom>
          <a:ln w="152400">
            <a:solidFill>
              <a:srgbClr val="FF00FF"/>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EEC62FD6-7702-425D-BFF9-5BBA7D3139B1}"/>
              </a:ext>
            </a:extLst>
          </p:cNvPr>
          <p:cNvSpPr txBox="1"/>
          <p:nvPr/>
        </p:nvSpPr>
        <p:spPr>
          <a:xfrm>
            <a:off x="4489668" y="6214650"/>
            <a:ext cx="2749867" cy="307777"/>
          </a:xfrm>
          <a:prstGeom prst="rect">
            <a:avLst/>
          </a:prstGeom>
          <a:noFill/>
        </p:spPr>
        <p:txBody>
          <a:bodyPr wrap="square" rtlCol="0">
            <a:spAutoFit/>
          </a:bodyPr>
          <a:lstStyle/>
          <a:p>
            <a:r>
              <a:rPr lang="zh-CN" altLang="en-US" sz="1400" b="1">
                <a:latin typeface="+mj-ea"/>
                <a:ea typeface="+mj-ea"/>
              </a:rPr>
              <a:t>南工路（双向四车道</a:t>
            </a:r>
            <a:r>
              <a:rPr lang="en-US" altLang="zh-CN" sz="1400" b="1">
                <a:latin typeface="+mj-ea"/>
                <a:ea typeface="+mj-ea"/>
              </a:rPr>
              <a:t>+</a:t>
            </a:r>
            <a:r>
              <a:rPr lang="zh-CN" altLang="en-US" sz="1400" b="1">
                <a:latin typeface="+mj-ea"/>
                <a:ea typeface="+mj-ea"/>
              </a:rPr>
              <a:t>双黄线）</a:t>
            </a:r>
          </a:p>
        </p:txBody>
      </p:sp>
      <p:pic>
        <p:nvPicPr>
          <p:cNvPr id="12" name="图片 11">
            <a:extLst>
              <a:ext uri="{FF2B5EF4-FFF2-40B4-BE49-F238E27FC236}">
                <a16:creationId xmlns:a16="http://schemas.microsoft.com/office/drawing/2014/main" id="{6C8E5BCB-F1FC-4444-A06B-FB066C2BD0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14391" y="3062537"/>
            <a:ext cx="1730682" cy="1298012"/>
          </a:xfrm>
          <a:prstGeom prst="rect">
            <a:avLst/>
          </a:prstGeom>
        </p:spPr>
      </p:pic>
      <p:sp>
        <p:nvSpPr>
          <p:cNvPr id="37" name="文本框 36">
            <a:extLst>
              <a:ext uri="{FF2B5EF4-FFF2-40B4-BE49-F238E27FC236}">
                <a16:creationId xmlns:a16="http://schemas.microsoft.com/office/drawing/2014/main" id="{831BB648-11FB-4FD0-BC3F-B4D938149EFC}"/>
              </a:ext>
            </a:extLst>
          </p:cNvPr>
          <p:cNvSpPr txBox="1"/>
          <p:nvPr/>
        </p:nvSpPr>
        <p:spPr>
          <a:xfrm>
            <a:off x="8619706" y="4460567"/>
            <a:ext cx="730034" cy="307777"/>
          </a:xfrm>
          <a:prstGeom prst="rect">
            <a:avLst/>
          </a:prstGeom>
          <a:noFill/>
        </p:spPr>
        <p:txBody>
          <a:bodyPr wrap="square" rtlCol="0">
            <a:spAutoFit/>
          </a:bodyPr>
          <a:lstStyle/>
          <a:p>
            <a:r>
              <a:rPr lang="zh-CN" altLang="en-US" sz="1400" b="1">
                <a:latin typeface="+mj-ea"/>
                <a:ea typeface="+mj-ea"/>
              </a:rPr>
              <a:t>南工路</a:t>
            </a:r>
          </a:p>
        </p:txBody>
      </p:sp>
      <p:pic>
        <p:nvPicPr>
          <p:cNvPr id="42" name="图片 41">
            <a:extLst>
              <a:ext uri="{FF2B5EF4-FFF2-40B4-BE49-F238E27FC236}">
                <a16:creationId xmlns:a16="http://schemas.microsoft.com/office/drawing/2014/main" id="{A03FA99A-7E16-4D37-AAFE-80D5A871F4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1822" y="1840237"/>
            <a:ext cx="4505910" cy="3458024"/>
          </a:xfrm>
          <a:prstGeom prst="rect">
            <a:avLst/>
          </a:prstGeom>
        </p:spPr>
      </p:pic>
    </p:spTree>
    <p:extLst>
      <p:ext uri="{BB962C8B-B14F-4D97-AF65-F5344CB8AC3E}">
        <p14:creationId xmlns:p14="http://schemas.microsoft.com/office/powerpoint/2010/main" val="3902190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p:txBody>
          <a:bodyPr/>
          <a:lstStyle/>
          <a:p>
            <a:r>
              <a:rPr lang="en-US" altLang="zh-CN">
                <a:latin typeface="+mj-ea"/>
              </a:rPr>
              <a:t>Part 5:</a:t>
            </a:r>
            <a:r>
              <a:rPr lang="zh-CN" altLang="en-US">
                <a:latin typeface="+mj-ea"/>
              </a:rPr>
              <a:t>道路网体系</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7" name="文本框 6">
            <a:extLst>
              <a:ext uri="{FF2B5EF4-FFF2-40B4-BE49-F238E27FC236}">
                <a16:creationId xmlns:a16="http://schemas.microsoft.com/office/drawing/2014/main" id="{42D9554C-2FF8-4387-8112-61E5DBBC9A29}"/>
              </a:ext>
            </a:extLst>
          </p:cNvPr>
          <p:cNvSpPr txBox="1"/>
          <p:nvPr/>
        </p:nvSpPr>
        <p:spPr>
          <a:xfrm>
            <a:off x="7049121" y="2184837"/>
            <a:ext cx="4746948" cy="3351046"/>
          </a:xfrm>
          <a:prstGeom prst="rect">
            <a:avLst/>
          </a:prstGeom>
          <a:noFill/>
        </p:spPr>
        <p:txBody>
          <a:bodyPr wrap="square" rtlCol="0">
            <a:spAutoFit/>
          </a:bodyPr>
          <a:lstStyle/>
          <a:p>
            <a:pPr>
              <a:lnSpc>
                <a:spcPct val="150000"/>
              </a:lnSpc>
            </a:pPr>
            <a:r>
              <a:rPr lang="zh-CN" altLang="en-US" sz="2400" b="1">
                <a:solidFill>
                  <a:srgbClr val="FF0000"/>
                </a:solidFill>
                <a:latin typeface="+mn-ea"/>
              </a:rPr>
              <a:t>一心</a:t>
            </a:r>
            <a:r>
              <a:rPr lang="zh-CN" altLang="en-US" sz="2400" b="1">
                <a:latin typeface="+mn-ea"/>
              </a:rPr>
              <a:t>：李文正图书馆</a:t>
            </a:r>
            <a:endParaRPr lang="en-US" altLang="zh-CN" sz="2400" b="1">
              <a:latin typeface="+mn-ea"/>
            </a:endParaRPr>
          </a:p>
          <a:p>
            <a:pPr>
              <a:lnSpc>
                <a:spcPct val="150000"/>
              </a:lnSpc>
            </a:pPr>
            <a:r>
              <a:rPr lang="zh-CN" altLang="en-US" sz="2400" b="1">
                <a:solidFill>
                  <a:srgbClr val="FF0000"/>
                </a:solidFill>
                <a:latin typeface="+mn-ea"/>
              </a:rPr>
              <a:t>两轴</a:t>
            </a:r>
            <a:r>
              <a:rPr lang="zh-CN" altLang="en-US" sz="2400" b="1">
                <a:latin typeface="+mn-ea"/>
              </a:rPr>
              <a:t>：东西、南北两大轴线</a:t>
            </a:r>
            <a:endParaRPr lang="en-US" altLang="zh-CN" sz="2400" b="1">
              <a:latin typeface="+mn-ea"/>
            </a:endParaRPr>
          </a:p>
          <a:p>
            <a:pPr>
              <a:lnSpc>
                <a:spcPct val="150000"/>
              </a:lnSpc>
            </a:pPr>
            <a:r>
              <a:rPr lang="zh-CN" altLang="en-US" sz="2400" b="1">
                <a:solidFill>
                  <a:srgbClr val="FF0000"/>
                </a:solidFill>
                <a:latin typeface="+mn-ea"/>
              </a:rPr>
              <a:t>三环</a:t>
            </a:r>
            <a:r>
              <a:rPr lang="zh-CN" altLang="en-US" sz="2400" b="1">
                <a:latin typeface="+mn-ea"/>
              </a:rPr>
              <a:t>：内、中、外环</a:t>
            </a:r>
            <a:endParaRPr lang="en-US" altLang="zh-CN" sz="2400" b="1">
              <a:latin typeface="+mn-ea"/>
            </a:endParaRPr>
          </a:p>
          <a:p>
            <a:pPr>
              <a:lnSpc>
                <a:spcPct val="150000"/>
              </a:lnSpc>
            </a:pPr>
            <a:r>
              <a:rPr lang="zh-CN" altLang="en-US" sz="2400" b="1">
                <a:solidFill>
                  <a:srgbClr val="FF0000"/>
                </a:solidFill>
                <a:latin typeface="+mn-ea"/>
              </a:rPr>
              <a:t>五区</a:t>
            </a:r>
            <a:r>
              <a:rPr lang="zh-CN" altLang="en-US" sz="2400" b="1">
                <a:latin typeface="+mn-ea"/>
              </a:rPr>
              <a:t>：公共教学区、专业教学试验区、休闲游憩区、生活区、公共活动区</a:t>
            </a:r>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概况介绍</a:t>
            </a:r>
          </a:p>
        </p:txBody>
      </p:sp>
      <p:pic>
        <p:nvPicPr>
          <p:cNvPr id="14" name="图片 13">
            <a:extLst>
              <a:ext uri="{FF2B5EF4-FFF2-40B4-BE49-F238E27FC236}">
                <a16:creationId xmlns:a16="http://schemas.microsoft.com/office/drawing/2014/main" id="{587DF5AC-B092-486E-83A8-584633FAB9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3831" y="2275264"/>
            <a:ext cx="4505910" cy="3458024"/>
          </a:xfrm>
          <a:prstGeom prst="rect">
            <a:avLst/>
          </a:prstGeom>
        </p:spPr>
      </p:pic>
    </p:spTree>
    <p:extLst>
      <p:ext uri="{BB962C8B-B14F-4D97-AF65-F5344CB8AC3E}">
        <p14:creationId xmlns:p14="http://schemas.microsoft.com/office/powerpoint/2010/main" val="3862853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856985" y="2859459"/>
            <a:ext cx="4535055" cy="3298060"/>
          </a:xfrm>
        </p:spPr>
        <p:txBody>
          <a:bodyPr anchor="b">
            <a:normAutofit fontScale="90000"/>
          </a:bodyPr>
          <a:lstStyle/>
          <a:p>
            <a:pPr>
              <a:lnSpc>
                <a:spcPct val="150000"/>
              </a:lnSpc>
            </a:pPr>
            <a:r>
              <a:rPr lang="en-US" altLang="zh-CN" sz="3200">
                <a:latin typeface="+mj-ea"/>
              </a:rPr>
              <a:t>1.</a:t>
            </a:r>
            <a:r>
              <a:rPr lang="zh-CN" altLang="en-US" sz="3200">
                <a:latin typeface="+mj-ea"/>
              </a:rPr>
              <a:t>现状分析及规划理念</a:t>
            </a:r>
            <a:br>
              <a:rPr lang="en-US" altLang="zh-CN" sz="3200">
                <a:latin typeface="+mj-ea"/>
              </a:rPr>
            </a:br>
            <a:r>
              <a:rPr lang="en-US" altLang="zh-CN" sz="3200">
                <a:latin typeface="+mj-ea"/>
              </a:rPr>
              <a:t>2.</a:t>
            </a:r>
            <a:r>
              <a:rPr lang="zh-CN" altLang="en-US" sz="3200">
                <a:latin typeface="+mj-ea"/>
              </a:rPr>
              <a:t>道路网体系分析</a:t>
            </a:r>
            <a:br>
              <a:rPr lang="en-US" altLang="zh-CN" sz="3200">
                <a:latin typeface="+mj-ea"/>
              </a:rPr>
            </a:br>
            <a:r>
              <a:rPr lang="en-US" altLang="zh-CN" sz="3200">
                <a:latin typeface="+mj-ea"/>
              </a:rPr>
              <a:t>3.</a:t>
            </a:r>
            <a:r>
              <a:rPr lang="zh-CN" altLang="en-US" sz="3200">
                <a:latin typeface="+mj-ea"/>
              </a:rPr>
              <a:t>校园接驳分析</a:t>
            </a:r>
            <a:br>
              <a:rPr lang="en-US" altLang="zh-CN" sz="3200">
                <a:latin typeface="+mj-ea"/>
              </a:rPr>
            </a:br>
            <a:r>
              <a:rPr lang="en-US" altLang="zh-CN" sz="3200">
                <a:latin typeface="+mj-ea"/>
              </a:rPr>
              <a:t>4.</a:t>
            </a:r>
            <a:r>
              <a:rPr lang="zh-CN" altLang="en-US" sz="3200">
                <a:latin typeface="+mj-ea"/>
              </a:rPr>
              <a:t>停车</a:t>
            </a:r>
            <a:br>
              <a:rPr lang="en-US" altLang="zh-CN" sz="3200">
                <a:latin typeface="+mj-ea"/>
              </a:rPr>
            </a:br>
            <a:r>
              <a:rPr lang="en-US" altLang="zh-CN" sz="3200">
                <a:latin typeface="+mj-ea"/>
              </a:rPr>
              <a:t>5.</a:t>
            </a:r>
            <a:r>
              <a:rPr lang="zh-CN" altLang="en-US" sz="3200">
                <a:latin typeface="+mj-ea"/>
              </a:rPr>
              <a:t>交通管理</a:t>
            </a:r>
            <a:br>
              <a:rPr lang="en-US" altLang="zh-CN" sz="3200">
                <a:latin typeface="+mj-ea"/>
              </a:rPr>
            </a:br>
            <a:r>
              <a:rPr lang="en-US" altLang="zh-CN" sz="3200">
                <a:latin typeface="+mj-ea"/>
              </a:rPr>
              <a:t>6.</a:t>
            </a:r>
            <a:r>
              <a:rPr lang="zh-CN" altLang="en-US" sz="3200">
                <a:latin typeface="+mj-ea"/>
              </a:rPr>
              <a:t>慢行交通</a:t>
            </a:r>
            <a:br>
              <a:rPr lang="en-US" altLang="zh-CN" sz="3200">
                <a:latin typeface="+mj-ea"/>
              </a:rPr>
            </a:br>
            <a:endParaRPr lang="zh-CN" altLang="en-US" sz="3200" dirty="0">
              <a:latin typeface="+mj-ea"/>
            </a:endParaRP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4431" y="602510"/>
            <a:ext cx="2291774" cy="704986"/>
          </a:xfrm>
          <a:prstGeom prst="rect">
            <a:avLst/>
          </a:prstGeom>
          <a:noFill/>
        </p:spPr>
        <p:txBody>
          <a:bodyPr wrap="none" rtlCol="0">
            <a:prstTxWarp prst="textPlain">
              <a:avLst/>
            </a:prstTxWarp>
            <a:spAutoFit/>
          </a:bodyPr>
          <a:lstStyle/>
          <a:p>
            <a:r>
              <a:rPr lang="en-US" altLang="zh-CN" spc="100">
                <a:solidFill>
                  <a:srgbClr val="FF5C64"/>
                </a:solidFill>
                <a:latin typeface="Impact" panose="020B0806030902050204" pitchFamily="34" charset="0"/>
                <a:cs typeface="Arial" panose="020B0604020202020204" pitchFamily="34" charset="0"/>
              </a:rPr>
              <a:t>Contents</a:t>
            </a:r>
            <a:endParaRPr lang="zh-CN" altLang="en-US" spc="100" dirty="0">
              <a:solidFill>
                <a:srgbClr val="FF5C64"/>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708688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a:xfrm>
            <a:off x="669924" y="1"/>
            <a:ext cx="10850563" cy="1028699"/>
          </a:xfrm>
        </p:spPr>
        <p:txBody>
          <a:bodyPr/>
          <a:lstStyle/>
          <a:p>
            <a:r>
              <a:rPr lang="en-US" altLang="zh-CN">
                <a:latin typeface="+mj-ea"/>
              </a:rPr>
              <a:t>Part 5:</a:t>
            </a:r>
            <a:r>
              <a:rPr lang="zh-CN" altLang="en-US">
                <a:latin typeface="+mj-ea"/>
              </a:rPr>
              <a:t>道路网体系</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a:t>
            </a:r>
          </a:p>
        </p:txBody>
      </p:sp>
      <p:sp>
        <p:nvSpPr>
          <p:cNvPr id="6" name="文本框 5">
            <a:extLst>
              <a:ext uri="{FF2B5EF4-FFF2-40B4-BE49-F238E27FC236}">
                <a16:creationId xmlns:a16="http://schemas.microsoft.com/office/drawing/2014/main" id="{02F7D987-AF00-4A6C-B352-89E04ABDB7DB}"/>
              </a:ext>
            </a:extLst>
          </p:cNvPr>
          <p:cNvSpPr txBox="1"/>
          <p:nvPr/>
        </p:nvSpPr>
        <p:spPr>
          <a:xfrm>
            <a:off x="365760" y="1682389"/>
            <a:ext cx="2827020" cy="400110"/>
          </a:xfrm>
          <a:prstGeom prst="rect">
            <a:avLst/>
          </a:prstGeom>
          <a:noFill/>
        </p:spPr>
        <p:txBody>
          <a:bodyPr wrap="square" rtlCol="0">
            <a:spAutoFit/>
          </a:bodyPr>
          <a:lstStyle/>
          <a:p>
            <a:r>
              <a:rPr lang="en-US" altLang="zh-CN" sz="2000" b="1">
                <a:latin typeface="+mj-ea"/>
                <a:ea typeface="+mj-ea"/>
              </a:rPr>
              <a:t>1.</a:t>
            </a:r>
            <a:r>
              <a:rPr lang="zh-CN" altLang="en-US" sz="2000" b="1">
                <a:latin typeface="+mj-ea"/>
                <a:ea typeface="+mj-ea"/>
              </a:rPr>
              <a:t>部分道路连通性不足</a:t>
            </a:r>
          </a:p>
        </p:txBody>
      </p:sp>
      <p:pic>
        <p:nvPicPr>
          <p:cNvPr id="10" name="图片 9">
            <a:extLst>
              <a:ext uri="{FF2B5EF4-FFF2-40B4-BE49-F238E27FC236}">
                <a16:creationId xmlns:a16="http://schemas.microsoft.com/office/drawing/2014/main" id="{F0F365FF-D708-44DE-BFB2-9CF647F5B863}"/>
              </a:ext>
            </a:extLst>
          </p:cNvPr>
          <p:cNvPicPr>
            <a:picLocks noChangeAspect="1"/>
          </p:cNvPicPr>
          <p:nvPr/>
        </p:nvPicPr>
        <p:blipFill rotWithShape="1">
          <a:blip r:embed="rId3">
            <a:extLst>
              <a:ext uri="{28A0092B-C50C-407E-A947-70E740481C1C}">
                <a14:useLocalDpi xmlns:a14="http://schemas.microsoft.com/office/drawing/2010/main" val="0"/>
              </a:ext>
            </a:extLst>
          </a:blip>
          <a:srcRect l="14601" t="8005" r="20035" b="24558"/>
          <a:stretch/>
        </p:blipFill>
        <p:spPr>
          <a:xfrm>
            <a:off x="4522600" y="2522220"/>
            <a:ext cx="4963144" cy="3006814"/>
          </a:xfrm>
          <a:prstGeom prst="trapezoid">
            <a:avLst/>
          </a:prstGeom>
        </p:spPr>
      </p:pic>
      <p:cxnSp>
        <p:nvCxnSpPr>
          <p:cNvPr id="12" name="直接箭头连接符 11">
            <a:extLst>
              <a:ext uri="{FF2B5EF4-FFF2-40B4-BE49-F238E27FC236}">
                <a16:creationId xmlns:a16="http://schemas.microsoft.com/office/drawing/2014/main" id="{B44CBA34-4EFC-4B9E-B082-DD61B132F9C7}"/>
              </a:ext>
            </a:extLst>
          </p:cNvPr>
          <p:cNvCxnSpPr/>
          <p:nvPr/>
        </p:nvCxnSpPr>
        <p:spPr>
          <a:xfrm flipV="1">
            <a:off x="7749540" y="2204419"/>
            <a:ext cx="1592580" cy="12855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9842F186-6B82-4F17-AC66-403D1BC5A7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5744" y="1185672"/>
            <a:ext cx="1592580" cy="2123440"/>
          </a:xfrm>
          <a:prstGeom prst="rect">
            <a:avLst/>
          </a:prstGeom>
        </p:spPr>
      </p:pic>
      <p:sp>
        <p:nvSpPr>
          <p:cNvPr id="15" name="文本框 14">
            <a:extLst>
              <a:ext uri="{FF2B5EF4-FFF2-40B4-BE49-F238E27FC236}">
                <a16:creationId xmlns:a16="http://schemas.microsoft.com/office/drawing/2014/main" id="{3E20842A-8B84-4CC5-A5A4-AAB182956BF4}"/>
              </a:ext>
            </a:extLst>
          </p:cNvPr>
          <p:cNvSpPr txBox="1"/>
          <p:nvPr/>
        </p:nvSpPr>
        <p:spPr>
          <a:xfrm>
            <a:off x="9485744" y="3332255"/>
            <a:ext cx="1654696" cy="338554"/>
          </a:xfrm>
          <a:prstGeom prst="rect">
            <a:avLst/>
          </a:prstGeom>
          <a:noFill/>
        </p:spPr>
        <p:txBody>
          <a:bodyPr wrap="square" rtlCol="0">
            <a:spAutoFit/>
          </a:bodyPr>
          <a:lstStyle/>
          <a:p>
            <a:r>
              <a:rPr lang="zh-CN" altLang="en-US" sz="1600" b="1">
                <a:latin typeface="+mj-ea"/>
                <a:ea typeface="+mj-ea"/>
              </a:rPr>
              <a:t>南高路西北角段</a:t>
            </a:r>
          </a:p>
        </p:txBody>
      </p:sp>
      <p:sp>
        <p:nvSpPr>
          <p:cNvPr id="16" name="椭圆 15">
            <a:extLst>
              <a:ext uri="{FF2B5EF4-FFF2-40B4-BE49-F238E27FC236}">
                <a16:creationId xmlns:a16="http://schemas.microsoft.com/office/drawing/2014/main" id="{98D18243-0E29-4101-AE30-7AE435D467DF}"/>
              </a:ext>
            </a:extLst>
          </p:cNvPr>
          <p:cNvSpPr/>
          <p:nvPr/>
        </p:nvSpPr>
        <p:spPr>
          <a:xfrm rot="19016185">
            <a:off x="7156290" y="3339968"/>
            <a:ext cx="874670" cy="4246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773CA93-79C8-4075-BA6B-69FAD8C02E1D}"/>
              </a:ext>
            </a:extLst>
          </p:cNvPr>
          <p:cNvSpPr/>
          <p:nvPr/>
        </p:nvSpPr>
        <p:spPr>
          <a:xfrm>
            <a:off x="6172200" y="4587240"/>
            <a:ext cx="762000" cy="5389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1946F781-2B6C-45AA-BD16-DE4DFC979EFC}"/>
              </a:ext>
            </a:extLst>
          </p:cNvPr>
          <p:cNvCxnSpPr>
            <a:cxnSpLocks/>
          </p:cNvCxnSpPr>
          <p:nvPr/>
        </p:nvCxnSpPr>
        <p:spPr>
          <a:xfrm flipH="1" flipV="1">
            <a:off x="4122420" y="4109433"/>
            <a:ext cx="2049780" cy="6378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7340B790-59A5-4A72-83F2-1B9E4E9229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6570" y="2250230"/>
            <a:ext cx="2367196" cy="1775397"/>
          </a:xfrm>
          <a:prstGeom prst="rect">
            <a:avLst/>
          </a:prstGeom>
        </p:spPr>
      </p:pic>
      <p:pic>
        <p:nvPicPr>
          <p:cNvPr id="25" name="图片 24">
            <a:extLst>
              <a:ext uri="{FF2B5EF4-FFF2-40B4-BE49-F238E27FC236}">
                <a16:creationId xmlns:a16="http://schemas.microsoft.com/office/drawing/2014/main" id="{A24C177D-00F2-440D-BF93-11DF6C8354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9098" y="4193358"/>
            <a:ext cx="1481843" cy="1975790"/>
          </a:xfrm>
          <a:prstGeom prst="rect">
            <a:avLst/>
          </a:prstGeom>
        </p:spPr>
      </p:pic>
      <p:sp>
        <p:nvSpPr>
          <p:cNvPr id="26" name="文本框 25">
            <a:extLst>
              <a:ext uri="{FF2B5EF4-FFF2-40B4-BE49-F238E27FC236}">
                <a16:creationId xmlns:a16="http://schemas.microsoft.com/office/drawing/2014/main" id="{47C5E384-E1EC-4C18-BEFE-EA8E8913082E}"/>
              </a:ext>
            </a:extLst>
          </p:cNvPr>
          <p:cNvSpPr txBox="1"/>
          <p:nvPr/>
        </p:nvSpPr>
        <p:spPr>
          <a:xfrm>
            <a:off x="432949" y="2993701"/>
            <a:ext cx="1253621" cy="338554"/>
          </a:xfrm>
          <a:prstGeom prst="rect">
            <a:avLst/>
          </a:prstGeom>
          <a:noFill/>
        </p:spPr>
        <p:txBody>
          <a:bodyPr wrap="square" rtlCol="0">
            <a:spAutoFit/>
          </a:bodyPr>
          <a:lstStyle/>
          <a:p>
            <a:r>
              <a:rPr lang="zh-CN" altLang="en-US" sz="1600" b="1">
                <a:latin typeface="+mj-ea"/>
                <a:ea typeface="+mj-ea"/>
              </a:rPr>
              <a:t>纪忠楼东侧</a:t>
            </a:r>
          </a:p>
        </p:txBody>
      </p:sp>
      <p:sp>
        <p:nvSpPr>
          <p:cNvPr id="27" name="文本框 26">
            <a:extLst>
              <a:ext uri="{FF2B5EF4-FFF2-40B4-BE49-F238E27FC236}">
                <a16:creationId xmlns:a16="http://schemas.microsoft.com/office/drawing/2014/main" id="{DFFC40CA-02A8-4DB1-B574-45F1FF0085FC}"/>
              </a:ext>
            </a:extLst>
          </p:cNvPr>
          <p:cNvSpPr txBox="1"/>
          <p:nvPr/>
        </p:nvSpPr>
        <p:spPr>
          <a:xfrm>
            <a:off x="1254651" y="5006334"/>
            <a:ext cx="821037" cy="338554"/>
          </a:xfrm>
          <a:prstGeom prst="rect">
            <a:avLst/>
          </a:prstGeom>
          <a:noFill/>
        </p:spPr>
        <p:txBody>
          <a:bodyPr wrap="square" rtlCol="0">
            <a:spAutoFit/>
          </a:bodyPr>
          <a:lstStyle/>
          <a:p>
            <a:r>
              <a:rPr lang="zh-CN" altLang="en-US" sz="1600" b="1">
                <a:latin typeface="+mj-ea"/>
                <a:ea typeface="+mj-ea"/>
              </a:rPr>
              <a:t>九曲桥</a:t>
            </a:r>
          </a:p>
        </p:txBody>
      </p:sp>
      <p:pic>
        <p:nvPicPr>
          <p:cNvPr id="29" name="图片 28">
            <a:extLst>
              <a:ext uri="{FF2B5EF4-FFF2-40B4-BE49-F238E27FC236}">
                <a16:creationId xmlns:a16="http://schemas.microsoft.com/office/drawing/2014/main" id="{E0DEC0CF-009E-4020-97AA-F7A60C8632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84722" y="3758581"/>
            <a:ext cx="1594625" cy="2126167"/>
          </a:xfrm>
          <a:prstGeom prst="rect">
            <a:avLst/>
          </a:prstGeom>
        </p:spPr>
      </p:pic>
    </p:spTree>
    <p:extLst>
      <p:ext uri="{BB962C8B-B14F-4D97-AF65-F5344CB8AC3E}">
        <p14:creationId xmlns:p14="http://schemas.microsoft.com/office/powerpoint/2010/main" val="2053803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a:xfrm>
            <a:off x="669924" y="1"/>
            <a:ext cx="10850563" cy="1028699"/>
          </a:xfrm>
        </p:spPr>
        <p:txBody>
          <a:bodyPr/>
          <a:lstStyle/>
          <a:p>
            <a:r>
              <a:rPr lang="en-US" altLang="zh-CN">
                <a:latin typeface="+mj-ea"/>
              </a:rPr>
              <a:t>Part 5:</a:t>
            </a:r>
            <a:r>
              <a:rPr lang="zh-CN" altLang="en-US">
                <a:latin typeface="+mj-ea"/>
              </a:rPr>
              <a:t>道路网体系</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a:t>
            </a:r>
          </a:p>
        </p:txBody>
      </p:sp>
      <p:sp>
        <p:nvSpPr>
          <p:cNvPr id="6" name="文本框 5">
            <a:extLst>
              <a:ext uri="{FF2B5EF4-FFF2-40B4-BE49-F238E27FC236}">
                <a16:creationId xmlns:a16="http://schemas.microsoft.com/office/drawing/2014/main" id="{02F7D987-AF00-4A6C-B352-89E04ABDB7DB}"/>
              </a:ext>
            </a:extLst>
          </p:cNvPr>
          <p:cNvSpPr txBox="1"/>
          <p:nvPr/>
        </p:nvSpPr>
        <p:spPr>
          <a:xfrm>
            <a:off x="365760" y="1682389"/>
            <a:ext cx="2827020" cy="400110"/>
          </a:xfrm>
          <a:prstGeom prst="rect">
            <a:avLst/>
          </a:prstGeom>
          <a:noFill/>
        </p:spPr>
        <p:txBody>
          <a:bodyPr wrap="square" rtlCol="0">
            <a:spAutoFit/>
          </a:bodyPr>
          <a:lstStyle/>
          <a:p>
            <a:r>
              <a:rPr lang="en-US" altLang="zh-CN" sz="2000" b="1">
                <a:latin typeface="+mj-ea"/>
                <a:ea typeface="+mj-ea"/>
              </a:rPr>
              <a:t>2.</a:t>
            </a:r>
            <a:r>
              <a:rPr lang="zh-CN" altLang="en-US" sz="2000" b="1">
                <a:latin typeface="+mj-ea"/>
                <a:ea typeface="+mj-ea"/>
              </a:rPr>
              <a:t>部分道路宽度不匹配</a:t>
            </a:r>
          </a:p>
        </p:txBody>
      </p:sp>
      <p:pic>
        <p:nvPicPr>
          <p:cNvPr id="19" name="图片 18">
            <a:extLst>
              <a:ext uri="{FF2B5EF4-FFF2-40B4-BE49-F238E27FC236}">
                <a16:creationId xmlns:a16="http://schemas.microsoft.com/office/drawing/2014/main" id="{18FDF4D1-8E0A-464E-A500-60ADFA344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557" y="2150798"/>
            <a:ext cx="4661157" cy="3577167"/>
          </a:xfrm>
          <a:prstGeom prst="rect">
            <a:avLst/>
          </a:prstGeom>
        </p:spPr>
      </p:pic>
      <p:sp>
        <p:nvSpPr>
          <p:cNvPr id="17" name="椭圆 16">
            <a:extLst>
              <a:ext uri="{FF2B5EF4-FFF2-40B4-BE49-F238E27FC236}">
                <a16:creationId xmlns:a16="http://schemas.microsoft.com/office/drawing/2014/main" id="{5773CA93-79C8-4075-BA6B-69FAD8C02E1D}"/>
              </a:ext>
            </a:extLst>
          </p:cNvPr>
          <p:cNvSpPr/>
          <p:nvPr/>
        </p:nvSpPr>
        <p:spPr>
          <a:xfrm>
            <a:off x="7109524" y="3733800"/>
            <a:ext cx="762000" cy="5389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8D18243-0E29-4101-AE30-7AE435D467DF}"/>
              </a:ext>
            </a:extLst>
          </p:cNvPr>
          <p:cNvSpPr/>
          <p:nvPr/>
        </p:nvSpPr>
        <p:spPr>
          <a:xfrm>
            <a:off x="7972330" y="4272789"/>
            <a:ext cx="842805" cy="4246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1946F781-2B6C-45AA-BD16-DE4DFC979EFC}"/>
              </a:ext>
            </a:extLst>
          </p:cNvPr>
          <p:cNvCxnSpPr>
            <a:cxnSpLocks/>
          </p:cNvCxnSpPr>
          <p:nvPr/>
        </p:nvCxnSpPr>
        <p:spPr>
          <a:xfrm flipH="1" flipV="1">
            <a:off x="6044037" y="2828222"/>
            <a:ext cx="1065490" cy="1175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44CBA34-4EFC-4B9E-B082-DD61B132F9C7}"/>
              </a:ext>
            </a:extLst>
          </p:cNvPr>
          <p:cNvCxnSpPr>
            <a:cxnSpLocks/>
            <a:endCxn id="28" idx="3"/>
          </p:cNvCxnSpPr>
          <p:nvPr/>
        </p:nvCxnSpPr>
        <p:spPr>
          <a:xfrm flipH="1">
            <a:off x="6044037" y="4585597"/>
            <a:ext cx="1941940" cy="3265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50E1766-FF8A-4586-A0AF-7C442F8244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942" y="1814995"/>
            <a:ext cx="2018095" cy="1513572"/>
          </a:xfrm>
          <a:prstGeom prst="rect">
            <a:avLst/>
          </a:prstGeom>
        </p:spPr>
      </p:pic>
      <p:pic>
        <p:nvPicPr>
          <p:cNvPr id="28" name="图片 27">
            <a:extLst>
              <a:ext uri="{FF2B5EF4-FFF2-40B4-BE49-F238E27FC236}">
                <a16:creationId xmlns:a16="http://schemas.microsoft.com/office/drawing/2014/main" id="{FA450F93-797B-45C0-BA8A-8AF6705304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9490" y="4171694"/>
            <a:ext cx="1974547" cy="1480911"/>
          </a:xfrm>
          <a:prstGeom prst="rect">
            <a:avLst/>
          </a:prstGeom>
        </p:spPr>
      </p:pic>
      <p:sp>
        <p:nvSpPr>
          <p:cNvPr id="30" name="文本框 29">
            <a:extLst>
              <a:ext uri="{FF2B5EF4-FFF2-40B4-BE49-F238E27FC236}">
                <a16:creationId xmlns:a16="http://schemas.microsoft.com/office/drawing/2014/main" id="{43E2625F-7CDA-4366-9E51-44C8C6012CCF}"/>
              </a:ext>
            </a:extLst>
          </p:cNvPr>
          <p:cNvSpPr txBox="1"/>
          <p:nvPr/>
        </p:nvSpPr>
        <p:spPr>
          <a:xfrm>
            <a:off x="4669973" y="3343078"/>
            <a:ext cx="730034" cy="307777"/>
          </a:xfrm>
          <a:prstGeom prst="rect">
            <a:avLst/>
          </a:prstGeom>
          <a:noFill/>
        </p:spPr>
        <p:txBody>
          <a:bodyPr wrap="square" rtlCol="0">
            <a:spAutoFit/>
          </a:bodyPr>
          <a:lstStyle/>
          <a:p>
            <a:r>
              <a:rPr lang="zh-CN" altLang="en-US" sz="1400" b="1">
                <a:latin typeface="+mj-ea"/>
                <a:ea typeface="+mj-ea"/>
              </a:rPr>
              <a:t>南工路</a:t>
            </a:r>
          </a:p>
        </p:txBody>
      </p:sp>
      <p:sp>
        <p:nvSpPr>
          <p:cNvPr id="31" name="文本框 30">
            <a:extLst>
              <a:ext uri="{FF2B5EF4-FFF2-40B4-BE49-F238E27FC236}">
                <a16:creationId xmlns:a16="http://schemas.microsoft.com/office/drawing/2014/main" id="{741EB129-4640-4F68-902F-7641512FBCF6}"/>
              </a:ext>
            </a:extLst>
          </p:cNvPr>
          <p:cNvSpPr txBox="1"/>
          <p:nvPr/>
        </p:nvSpPr>
        <p:spPr>
          <a:xfrm>
            <a:off x="4691746" y="5727965"/>
            <a:ext cx="730034" cy="307777"/>
          </a:xfrm>
          <a:prstGeom prst="rect">
            <a:avLst/>
          </a:prstGeom>
          <a:noFill/>
        </p:spPr>
        <p:txBody>
          <a:bodyPr wrap="square" rtlCol="0">
            <a:spAutoFit/>
          </a:bodyPr>
          <a:lstStyle/>
          <a:p>
            <a:r>
              <a:rPr lang="zh-CN" altLang="en-US" sz="1400" b="1">
                <a:latin typeface="+mj-ea"/>
                <a:ea typeface="+mj-ea"/>
              </a:rPr>
              <a:t>三江路</a:t>
            </a:r>
          </a:p>
        </p:txBody>
      </p:sp>
      <p:sp>
        <p:nvSpPr>
          <p:cNvPr id="32" name="文本框 31">
            <a:extLst>
              <a:ext uri="{FF2B5EF4-FFF2-40B4-BE49-F238E27FC236}">
                <a16:creationId xmlns:a16="http://schemas.microsoft.com/office/drawing/2014/main" id="{534E6A26-8CAF-46B2-A985-61544A69D62A}"/>
              </a:ext>
            </a:extLst>
          </p:cNvPr>
          <p:cNvSpPr txBox="1"/>
          <p:nvPr/>
        </p:nvSpPr>
        <p:spPr>
          <a:xfrm>
            <a:off x="335910" y="3088847"/>
            <a:ext cx="2094545" cy="1289905"/>
          </a:xfrm>
          <a:prstGeom prst="rect">
            <a:avLst/>
          </a:prstGeom>
          <a:noFill/>
        </p:spPr>
        <p:txBody>
          <a:bodyPr wrap="square" rtlCol="0">
            <a:spAutoFit/>
          </a:bodyPr>
          <a:lstStyle/>
          <a:p>
            <a:pPr>
              <a:lnSpc>
                <a:spcPct val="150000"/>
              </a:lnSpc>
            </a:pPr>
            <a:r>
              <a:rPr lang="zh-CN" altLang="en-US" b="1">
                <a:solidFill>
                  <a:srgbClr val="FF0000"/>
                </a:solidFill>
                <a:latin typeface="+mn-ea"/>
              </a:rPr>
              <a:t>南工路</a:t>
            </a:r>
            <a:r>
              <a:rPr lang="zh-CN" altLang="en-US" b="1">
                <a:latin typeface="+mn-ea"/>
              </a:rPr>
              <a:t>：双车道</a:t>
            </a:r>
            <a:endParaRPr lang="en-US" altLang="zh-CN" b="1">
              <a:latin typeface="+mn-ea"/>
            </a:endParaRPr>
          </a:p>
          <a:p>
            <a:pPr>
              <a:lnSpc>
                <a:spcPct val="150000"/>
              </a:lnSpc>
            </a:pPr>
            <a:r>
              <a:rPr lang="zh-CN" altLang="en-US" b="1">
                <a:solidFill>
                  <a:srgbClr val="FF0000"/>
                </a:solidFill>
                <a:latin typeface="+mn-ea"/>
              </a:rPr>
              <a:t>中央大道</a:t>
            </a:r>
            <a:r>
              <a:rPr lang="zh-CN" altLang="en-US" b="1">
                <a:latin typeface="+mn-ea"/>
              </a:rPr>
              <a:t>：双车道</a:t>
            </a:r>
            <a:endParaRPr lang="en-US" altLang="zh-CN" b="1">
              <a:latin typeface="+mn-ea"/>
            </a:endParaRPr>
          </a:p>
          <a:p>
            <a:pPr>
              <a:lnSpc>
                <a:spcPct val="150000"/>
              </a:lnSpc>
            </a:pPr>
            <a:r>
              <a:rPr lang="zh-CN" altLang="en-US" b="1">
                <a:solidFill>
                  <a:srgbClr val="FF0000"/>
                </a:solidFill>
                <a:latin typeface="+mn-ea"/>
              </a:rPr>
              <a:t>三江路</a:t>
            </a:r>
            <a:r>
              <a:rPr lang="zh-CN" altLang="en-US" b="1">
                <a:latin typeface="+mn-ea"/>
              </a:rPr>
              <a:t>：单车道</a:t>
            </a:r>
            <a:endParaRPr lang="en-US" altLang="zh-CN" b="1">
              <a:latin typeface="+mn-ea"/>
            </a:endParaRPr>
          </a:p>
        </p:txBody>
      </p:sp>
      <p:pic>
        <p:nvPicPr>
          <p:cNvPr id="33" name="图片 32">
            <a:extLst>
              <a:ext uri="{FF2B5EF4-FFF2-40B4-BE49-F238E27FC236}">
                <a16:creationId xmlns:a16="http://schemas.microsoft.com/office/drawing/2014/main" id="{4AFF44E5-5449-4EDE-B67F-2245600B60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66489" y="3075387"/>
            <a:ext cx="1113644" cy="1484858"/>
          </a:xfrm>
          <a:prstGeom prst="rect">
            <a:avLst/>
          </a:prstGeom>
        </p:spPr>
      </p:pic>
      <p:sp>
        <p:nvSpPr>
          <p:cNvPr id="34" name="文本框 33">
            <a:extLst>
              <a:ext uri="{FF2B5EF4-FFF2-40B4-BE49-F238E27FC236}">
                <a16:creationId xmlns:a16="http://schemas.microsoft.com/office/drawing/2014/main" id="{04852AA2-8DCE-4845-9B77-A2204338034B}"/>
              </a:ext>
            </a:extLst>
          </p:cNvPr>
          <p:cNvSpPr txBox="1"/>
          <p:nvPr/>
        </p:nvSpPr>
        <p:spPr>
          <a:xfrm>
            <a:off x="2784443" y="4573893"/>
            <a:ext cx="930549" cy="307777"/>
          </a:xfrm>
          <a:prstGeom prst="rect">
            <a:avLst/>
          </a:prstGeom>
          <a:noFill/>
        </p:spPr>
        <p:txBody>
          <a:bodyPr wrap="square" rtlCol="0">
            <a:spAutoFit/>
          </a:bodyPr>
          <a:lstStyle/>
          <a:p>
            <a:r>
              <a:rPr lang="zh-CN" altLang="en-US" sz="1400" b="1">
                <a:latin typeface="+mj-ea"/>
                <a:ea typeface="+mj-ea"/>
              </a:rPr>
              <a:t>中央大道</a:t>
            </a:r>
          </a:p>
        </p:txBody>
      </p:sp>
    </p:spTree>
    <p:extLst>
      <p:ext uri="{BB962C8B-B14F-4D97-AF65-F5344CB8AC3E}">
        <p14:creationId xmlns:p14="http://schemas.microsoft.com/office/powerpoint/2010/main" val="1096250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a:xfrm>
            <a:off x="669924" y="1"/>
            <a:ext cx="10850563" cy="1028699"/>
          </a:xfrm>
        </p:spPr>
        <p:txBody>
          <a:bodyPr/>
          <a:lstStyle/>
          <a:p>
            <a:r>
              <a:rPr lang="en-US" altLang="zh-CN">
                <a:latin typeface="+mj-ea"/>
              </a:rPr>
              <a:t>Part 5:</a:t>
            </a:r>
            <a:r>
              <a:rPr lang="zh-CN" altLang="en-US">
                <a:latin typeface="+mj-ea"/>
              </a:rPr>
              <a:t>道路网体系</a:t>
            </a:r>
            <a:endParaRPr lang="zh-CN" altLang="en-US" dirty="0">
              <a:latin typeface="+mj-ea"/>
            </a:endParaRPr>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a:t>
            </a:r>
          </a:p>
        </p:txBody>
      </p:sp>
      <p:sp>
        <p:nvSpPr>
          <p:cNvPr id="6" name="文本框 5">
            <a:extLst>
              <a:ext uri="{FF2B5EF4-FFF2-40B4-BE49-F238E27FC236}">
                <a16:creationId xmlns:a16="http://schemas.microsoft.com/office/drawing/2014/main" id="{02F7D987-AF00-4A6C-B352-89E04ABDB7DB}"/>
              </a:ext>
            </a:extLst>
          </p:cNvPr>
          <p:cNvSpPr txBox="1"/>
          <p:nvPr/>
        </p:nvSpPr>
        <p:spPr>
          <a:xfrm>
            <a:off x="365760" y="1682389"/>
            <a:ext cx="3299460" cy="400110"/>
          </a:xfrm>
          <a:prstGeom prst="rect">
            <a:avLst/>
          </a:prstGeom>
          <a:noFill/>
        </p:spPr>
        <p:txBody>
          <a:bodyPr wrap="square" rtlCol="0">
            <a:spAutoFit/>
          </a:bodyPr>
          <a:lstStyle/>
          <a:p>
            <a:r>
              <a:rPr lang="en-US" altLang="zh-CN" sz="2000" b="1">
                <a:latin typeface="+mj-ea"/>
                <a:ea typeface="+mj-ea"/>
              </a:rPr>
              <a:t>3.</a:t>
            </a:r>
            <a:r>
              <a:rPr lang="zh-CN" altLang="en-US" sz="2000" b="1">
                <a:latin typeface="+mj-ea"/>
                <a:ea typeface="+mj-ea"/>
              </a:rPr>
              <a:t>部分建筑之间通达性不够</a:t>
            </a:r>
          </a:p>
        </p:txBody>
      </p:sp>
      <p:pic>
        <p:nvPicPr>
          <p:cNvPr id="5" name="图片 4">
            <a:extLst>
              <a:ext uri="{FF2B5EF4-FFF2-40B4-BE49-F238E27FC236}">
                <a16:creationId xmlns:a16="http://schemas.microsoft.com/office/drawing/2014/main" id="{53A005DD-EE9F-4F8E-A8B8-852C24AF5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444" y="2082499"/>
            <a:ext cx="5321043" cy="3617261"/>
          </a:xfrm>
          <a:prstGeom prst="rect">
            <a:avLst/>
          </a:prstGeom>
        </p:spPr>
      </p:pic>
      <p:sp>
        <p:nvSpPr>
          <p:cNvPr id="20" name="椭圆 19">
            <a:extLst>
              <a:ext uri="{FF2B5EF4-FFF2-40B4-BE49-F238E27FC236}">
                <a16:creationId xmlns:a16="http://schemas.microsoft.com/office/drawing/2014/main" id="{1FEE64EA-8F6F-43A7-B4BD-3DC021C6A175}"/>
              </a:ext>
            </a:extLst>
          </p:cNvPr>
          <p:cNvSpPr/>
          <p:nvPr/>
        </p:nvSpPr>
        <p:spPr>
          <a:xfrm rot="1601044">
            <a:off x="6344857" y="3183050"/>
            <a:ext cx="2039508" cy="321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3A5DE88E-C833-47C5-8CBE-BDEA83ECF98B}"/>
              </a:ext>
            </a:extLst>
          </p:cNvPr>
          <p:cNvCxnSpPr>
            <a:cxnSpLocks/>
          </p:cNvCxnSpPr>
          <p:nvPr/>
        </p:nvCxnSpPr>
        <p:spPr>
          <a:xfrm flipH="1">
            <a:off x="5419594" y="3125764"/>
            <a:ext cx="120582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8354557-7B88-4DE6-8A59-38414D4EAD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2631" y="2156530"/>
            <a:ext cx="1446963" cy="1929284"/>
          </a:xfrm>
          <a:prstGeom prst="rect">
            <a:avLst/>
          </a:prstGeom>
        </p:spPr>
      </p:pic>
      <p:sp>
        <p:nvSpPr>
          <p:cNvPr id="35" name="椭圆 34">
            <a:extLst>
              <a:ext uri="{FF2B5EF4-FFF2-40B4-BE49-F238E27FC236}">
                <a16:creationId xmlns:a16="http://schemas.microsoft.com/office/drawing/2014/main" id="{A995572F-C7EF-4B01-BFE1-330E98E361CF}"/>
              </a:ext>
            </a:extLst>
          </p:cNvPr>
          <p:cNvSpPr/>
          <p:nvPr/>
        </p:nvSpPr>
        <p:spPr>
          <a:xfrm rot="2326817">
            <a:off x="9672408" y="4492485"/>
            <a:ext cx="555681" cy="321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id="{112EA967-667E-4414-A312-FA657DC20AA9}"/>
              </a:ext>
            </a:extLst>
          </p:cNvPr>
          <p:cNvCxnSpPr>
            <a:cxnSpLocks/>
            <a:stCxn id="35" idx="3"/>
            <a:endCxn id="26" idx="3"/>
          </p:cNvCxnSpPr>
          <p:nvPr/>
        </p:nvCxnSpPr>
        <p:spPr>
          <a:xfrm flipH="1">
            <a:off x="4083338" y="4618436"/>
            <a:ext cx="5642666" cy="6262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76C670FE-EB15-4AD3-8F33-7A74189EEC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5668" y="4206240"/>
            <a:ext cx="1557670" cy="2076893"/>
          </a:xfrm>
          <a:prstGeom prst="rect">
            <a:avLst/>
          </a:prstGeom>
        </p:spPr>
      </p:pic>
      <p:cxnSp>
        <p:nvCxnSpPr>
          <p:cNvPr id="38" name="直接连接符 37">
            <a:extLst>
              <a:ext uri="{FF2B5EF4-FFF2-40B4-BE49-F238E27FC236}">
                <a16:creationId xmlns:a16="http://schemas.microsoft.com/office/drawing/2014/main" id="{3B0FAED9-B94D-49C7-81E2-FEF2F1A161E6}"/>
              </a:ext>
            </a:extLst>
          </p:cNvPr>
          <p:cNvCxnSpPr/>
          <p:nvPr/>
        </p:nvCxnSpPr>
        <p:spPr>
          <a:xfrm>
            <a:off x="7703820" y="2857500"/>
            <a:ext cx="777240" cy="7086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0F8B1C2-BC49-4F23-BA85-A0295196844A}"/>
              </a:ext>
            </a:extLst>
          </p:cNvPr>
          <p:cNvCxnSpPr>
            <a:cxnSpLocks/>
          </p:cNvCxnSpPr>
          <p:nvPr/>
        </p:nvCxnSpPr>
        <p:spPr>
          <a:xfrm flipV="1">
            <a:off x="8859965" y="3167135"/>
            <a:ext cx="1407415" cy="4391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5E1264A-E050-4865-AC14-5EE8CF60F6C7}"/>
              </a:ext>
            </a:extLst>
          </p:cNvPr>
          <p:cNvCxnSpPr>
            <a:cxnSpLocks/>
          </p:cNvCxnSpPr>
          <p:nvPr/>
        </p:nvCxnSpPr>
        <p:spPr>
          <a:xfrm flipV="1">
            <a:off x="9633117" y="3211830"/>
            <a:ext cx="634263" cy="9515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597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p:txBody>
          <a:bodyPr/>
          <a:lstStyle/>
          <a:p>
            <a:r>
              <a:rPr lang="en-US" altLang="zh-CN">
                <a:latin typeface="+mj-ea"/>
              </a:rPr>
              <a:t>Part 5:</a:t>
            </a:r>
            <a:r>
              <a:rPr lang="zh-CN" altLang="en-US">
                <a:latin typeface="+mj-ea"/>
              </a:rPr>
              <a:t>道路网体系</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改善建议</a:t>
            </a:r>
          </a:p>
        </p:txBody>
      </p:sp>
      <p:sp>
        <p:nvSpPr>
          <p:cNvPr id="9" name="文本框 8">
            <a:extLst>
              <a:ext uri="{FF2B5EF4-FFF2-40B4-BE49-F238E27FC236}">
                <a16:creationId xmlns:a16="http://schemas.microsoft.com/office/drawing/2014/main" id="{565F2654-0A08-41CB-AC80-01C4F65F4A13}"/>
              </a:ext>
            </a:extLst>
          </p:cNvPr>
          <p:cNvSpPr txBox="1"/>
          <p:nvPr/>
        </p:nvSpPr>
        <p:spPr>
          <a:xfrm>
            <a:off x="480060" y="1846539"/>
            <a:ext cx="2827020" cy="400110"/>
          </a:xfrm>
          <a:prstGeom prst="rect">
            <a:avLst/>
          </a:prstGeom>
          <a:noFill/>
        </p:spPr>
        <p:txBody>
          <a:bodyPr wrap="square" rtlCol="0">
            <a:spAutoFit/>
          </a:bodyPr>
          <a:lstStyle/>
          <a:p>
            <a:r>
              <a:rPr lang="en-US" altLang="zh-CN" sz="2000" b="1">
                <a:latin typeface="+mj-ea"/>
                <a:ea typeface="+mj-ea"/>
              </a:rPr>
              <a:t>1.</a:t>
            </a:r>
            <a:r>
              <a:rPr lang="zh-CN" altLang="en-US" sz="2000" b="1">
                <a:latin typeface="+mj-ea"/>
                <a:ea typeface="+mj-ea"/>
              </a:rPr>
              <a:t>加强道路的连通性</a:t>
            </a:r>
          </a:p>
        </p:txBody>
      </p:sp>
      <p:pic>
        <p:nvPicPr>
          <p:cNvPr id="11" name="图片 10">
            <a:extLst>
              <a:ext uri="{FF2B5EF4-FFF2-40B4-BE49-F238E27FC236}">
                <a16:creationId xmlns:a16="http://schemas.microsoft.com/office/drawing/2014/main" id="{AED9951F-52DB-42DF-9549-44BE5CF74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355" y="2246649"/>
            <a:ext cx="5368307" cy="4119864"/>
          </a:xfrm>
          <a:prstGeom prst="rect">
            <a:avLst/>
          </a:prstGeom>
        </p:spPr>
      </p:pic>
      <p:sp>
        <p:nvSpPr>
          <p:cNvPr id="13" name="椭圆 12">
            <a:extLst>
              <a:ext uri="{FF2B5EF4-FFF2-40B4-BE49-F238E27FC236}">
                <a16:creationId xmlns:a16="http://schemas.microsoft.com/office/drawing/2014/main" id="{13E47ADE-44CE-400C-96D9-8CB17817D5CF}"/>
              </a:ext>
            </a:extLst>
          </p:cNvPr>
          <p:cNvSpPr/>
          <p:nvPr/>
        </p:nvSpPr>
        <p:spPr>
          <a:xfrm>
            <a:off x="5978995" y="2465476"/>
            <a:ext cx="604063" cy="321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AAFE00D-A9BB-407C-91E0-8A6D96F990BE}"/>
              </a:ext>
            </a:extLst>
          </p:cNvPr>
          <p:cNvSpPr/>
          <p:nvPr/>
        </p:nvSpPr>
        <p:spPr>
          <a:xfrm rot="19376772">
            <a:off x="6597658" y="3772899"/>
            <a:ext cx="813377" cy="321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BFBFEA15-E9C5-4C96-8057-948462D4F0A6}"/>
              </a:ext>
            </a:extLst>
          </p:cNvPr>
          <p:cNvCxnSpPr>
            <a:cxnSpLocks/>
            <a:stCxn id="13" idx="2"/>
          </p:cNvCxnSpPr>
          <p:nvPr/>
        </p:nvCxnSpPr>
        <p:spPr>
          <a:xfrm flipH="1">
            <a:off x="3749040" y="2625996"/>
            <a:ext cx="2229955" cy="277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7CF167C-A78E-437D-9D18-6AD04FEB87B9}"/>
              </a:ext>
            </a:extLst>
          </p:cNvPr>
          <p:cNvSpPr txBox="1"/>
          <p:nvPr/>
        </p:nvSpPr>
        <p:spPr>
          <a:xfrm>
            <a:off x="1893570" y="2509458"/>
            <a:ext cx="1856264" cy="787523"/>
          </a:xfrm>
          <a:prstGeom prst="rect">
            <a:avLst/>
          </a:prstGeom>
          <a:noFill/>
        </p:spPr>
        <p:txBody>
          <a:bodyPr wrap="square" rtlCol="0">
            <a:spAutoFit/>
          </a:bodyPr>
          <a:lstStyle/>
          <a:p>
            <a:pPr>
              <a:lnSpc>
                <a:spcPct val="150000"/>
              </a:lnSpc>
            </a:pPr>
            <a:r>
              <a:rPr lang="zh-CN" altLang="en-US" sz="1600" b="1">
                <a:latin typeface="+mn-ea"/>
              </a:rPr>
              <a:t>连通南高路西北段，使其成为闭环路。</a:t>
            </a:r>
            <a:endParaRPr lang="en-US" altLang="zh-CN" sz="1600" b="1">
              <a:latin typeface="+mn-ea"/>
            </a:endParaRPr>
          </a:p>
        </p:txBody>
      </p:sp>
      <p:cxnSp>
        <p:nvCxnSpPr>
          <p:cNvPr id="19" name="直接箭头连接符 18">
            <a:extLst>
              <a:ext uri="{FF2B5EF4-FFF2-40B4-BE49-F238E27FC236}">
                <a16:creationId xmlns:a16="http://schemas.microsoft.com/office/drawing/2014/main" id="{6A7A5393-650E-4A84-9524-994F9F050887}"/>
              </a:ext>
            </a:extLst>
          </p:cNvPr>
          <p:cNvCxnSpPr>
            <a:cxnSpLocks/>
            <a:stCxn id="14" idx="2"/>
          </p:cNvCxnSpPr>
          <p:nvPr/>
        </p:nvCxnSpPr>
        <p:spPr>
          <a:xfrm flipH="1">
            <a:off x="3889489" y="4178475"/>
            <a:ext cx="2790292" cy="2508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B97901D-50A2-4E55-B1C4-D829E2B42B35}"/>
              </a:ext>
            </a:extLst>
          </p:cNvPr>
          <p:cNvSpPr txBox="1"/>
          <p:nvPr/>
        </p:nvSpPr>
        <p:spPr>
          <a:xfrm>
            <a:off x="1899480" y="3995857"/>
            <a:ext cx="1856264" cy="1156855"/>
          </a:xfrm>
          <a:prstGeom prst="rect">
            <a:avLst/>
          </a:prstGeom>
          <a:noFill/>
        </p:spPr>
        <p:txBody>
          <a:bodyPr wrap="square" rtlCol="0">
            <a:spAutoFit/>
          </a:bodyPr>
          <a:lstStyle/>
          <a:p>
            <a:pPr>
              <a:lnSpc>
                <a:spcPct val="150000"/>
              </a:lnSpc>
            </a:pPr>
            <a:r>
              <a:rPr lang="zh-CN" altLang="en-US" sz="1600" b="1">
                <a:latin typeface="+mn-ea"/>
              </a:rPr>
              <a:t>对九曲桥进行改造，将三江路改为完整圆环。</a:t>
            </a:r>
            <a:endParaRPr lang="en-US" altLang="zh-CN" sz="1600" b="1">
              <a:latin typeface="+mn-ea"/>
            </a:endParaRPr>
          </a:p>
        </p:txBody>
      </p:sp>
    </p:spTree>
    <p:extLst>
      <p:ext uri="{BB962C8B-B14F-4D97-AF65-F5344CB8AC3E}">
        <p14:creationId xmlns:p14="http://schemas.microsoft.com/office/powerpoint/2010/main" val="4101726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p:txBody>
          <a:bodyPr/>
          <a:lstStyle/>
          <a:p>
            <a:r>
              <a:rPr lang="en-US" altLang="zh-CN">
                <a:latin typeface="+mj-ea"/>
              </a:rPr>
              <a:t>Part 5:</a:t>
            </a:r>
            <a:r>
              <a:rPr lang="zh-CN" altLang="en-US">
                <a:latin typeface="+mj-ea"/>
              </a:rPr>
              <a:t>道路网体系</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改善建议</a:t>
            </a:r>
          </a:p>
        </p:txBody>
      </p:sp>
      <p:sp>
        <p:nvSpPr>
          <p:cNvPr id="9" name="文本框 8">
            <a:extLst>
              <a:ext uri="{FF2B5EF4-FFF2-40B4-BE49-F238E27FC236}">
                <a16:creationId xmlns:a16="http://schemas.microsoft.com/office/drawing/2014/main" id="{565F2654-0A08-41CB-AC80-01C4F65F4A13}"/>
              </a:ext>
            </a:extLst>
          </p:cNvPr>
          <p:cNvSpPr txBox="1"/>
          <p:nvPr/>
        </p:nvSpPr>
        <p:spPr>
          <a:xfrm>
            <a:off x="480060" y="1846539"/>
            <a:ext cx="2049780" cy="400110"/>
          </a:xfrm>
          <a:prstGeom prst="rect">
            <a:avLst/>
          </a:prstGeom>
          <a:noFill/>
        </p:spPr>
        <p:txBody>
          <a:bodyPr wrap="square" rtlCol="0">
            <a:spAutoFit/>
          </a:bodyPr>
          <a:lstStyle/>
          <a:p>
            <a:r>
              <a:rPr lang="en-US" altLang="zh-CN" sz="2000" b="1">
                <a:latin typeface="+mj-ea"/>
                <a:ea typeface="+mj-ea"/>
              </a:rPr>
              <a:t>2.</a:t>
            </a:r>
            <a:r>
              <a:rPr lang="zh-CN" altLang="en-US" sz="2000" b="1">
                <a:latin typeface="+mj-ea"/>
                <a:ea typeface="+mj-ea"/>
              </a:rPr>
              <a:t>匹配道路宽度</a:t>
            </a:r>
          </a:p>
        </p:txBody>
      </p:sp>
      <p:pic>
        <p:nvPicPr>
          <p:cNvPr id="16" name="图片 15">
            <a:extLst>
              <a:ext uri="{FF2B5EF4-FFF2-40B4-BE49-F238E27FC236}">
                <a16:creationId xmlns:a16="http://schemas.microsoft.com/office/drawing/2014/main" id="{DC645721-FD4D-4068-92B2-D9F8682CD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6118" y="2302918"/>
            <a:ext cx="3225979" cy="2419485"/>
          </a:xfrm>
          <a:prstGeom prst="rect">
            <a:avLst/>
          </a:prstGeom>
        </p:spPr>
      </p:pic>
      <p:sp>
        <p:nvSpPr>
          <p:cNvPr id="17" name="文本框 16">
            <a:extLst>
              <a:ext uri="{FF2B5EF4-FFF2-40B4-BE49-F238E27FC236}">
                <a16:creationId xmlns:a16="http://schemas.microsoft.com/office/drawing/2014/main" id="{008CEC80-5D72-4593-A4D2-B150A57A4278}"/>
              </a:ext>
            </a:extLst>
          </p:cNvPr>
          <p:cNvSpPr txBox="1"/>
          <p:nvPr/>
        </p:nvSpPr>
        <p:spPr>
          <a:xfrm>
            <a:off x="4973285" y="4722403"/>
            <a:ext cx="971644" cy="400110"/>
          </a:xfrm>
          <a:prstGeom prst="rect">
            <a:avLst/>
          </a:prstGeom>
          <a:noFill/>
        </p:spPr>
        <p:txBody>
          <a:bodyPr wrap="square" rtlCol="0">
            <a:spAutoFit/>
          </a:bodyPr>
          <a:lstStyle/>
          <a:p>
            <a:r>
              <a:rPr lang="zh-CN" altLang="en-US" sz="2000" b="1">
                <a:latin typeface="+mj-ea"/>
                <a:ea typeface="+mj-ea"/>
              </a:rPr>
              <a:t>三江路</a:t>
            </a:r>
          </a:p>
        </p:txBody>
      </p:sp>
      <p:pic>
        <p:nvPicPr>
          <p:cNvPr id="5" name="图片 4">
            <a:extLst>
              <a:ext uri="{FF2B5EF4-FFF2-40B4-BE49-F238E27FC236}">
                <a16:creationId xmlns:a16="http://schemas.microsoft.com/office/drawing/2014/main" id="{6E04AB50-DB26-4C45-8D7D-F9A9212F20DF}"/>
              </a:ext>
            </a:extLst>
          </p:cNvPr>
          <p:cNvPicPr>
            <a:picLocks noChangeAspect="1"/>
          </p:cNvPicPr>
          <p:nvPr/>
        </p:nvPicPr>
        <p:blipFill>
          <a:blip r:embed="rId4"/>
          <a:stretch>
            <a:fillRect/>
          </a:stretch>
        </p:blipFill>
        <p:spPr>
          <a:xfrm>
            <a:off x="669924" y="2640051"/>
            <a:ext cx="2711745" cy="1745221"/>
          </a:xfrm>
          <a:prstGeom prst="rect">
            <a:avLst/>
          </a:prstGeom>
        </p:spPr>
      </p:pic>
      <p:cxnSp>
        <p:nvCxnSpPr>
          <p:cNvPr id="20" name="直接箭头连接符 19">
            <a:extLst>
              <a:ext uri="{FF2B5EF4-FFF2-40B4-BE49-F238E27FC236}">
                <a16:creationId xmlns:a16="http://schemas.microsoft.com/office/drawing/2014/main" id="{36E57C09-1E49-4552-90E8-04BA2F2F1E1E}"/>
              </a:ext>
            </a:extLst>
          </p:cNvPr>
          <p:cNvCxnSpPr>
            <a:cxnSpLocks/>
          </p:cNvCxnSpPr>
          <p:nvPr/>
        </p:nvCxnSpPr>
        <p:spPr>
          <a:xfrm>
            <a:off x="3133393" y="3617721"/>
            <a:ext cx="7127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箭头: 右 22">
            <a:extLst>
              <a:ext uri="{FF2B5EF4-FFF2-40B4-BE49-F238E27FC236}">
                <a16:creationId xmlns:a16="http://schemas.microsoft.com/office/drawing/2014/main" id="{86537C31-AE69-4BA6-9EBB-21A3FE97A990}"/>
              </a:ext>
            </a:extLst>
          </p:cNvPr>
          <p:cNvSpPr/>
          <p:nvPr/>
        </p:nvSpPr>
        <p:spPr>
          <a:xfrm>
            <a:off x="7170420" y="3368769"/>
            <a:ext cx="541020" cy="2877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205287AF-0374-4DDF-B5D0-8C0A295289CC}"/>
              </a:ext>
            </a:extLst>
          </p:cNvPr>
          <p:cNvCxnSpPr/>
          <p:nvPr/>
        </p:nvCxnSpPr>
        <p:spPr>
          <a:xfrm>
            <a:off x="7840980" y="2177644"/>
            <a:ext cx="0" cy="29578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8FEC08B-DD62-4ED3-9004-557239DA0E2A}"/>
              </a:ext>
            </a:extLst>
          </p:cNvPr>
          <p:cNvCxnSpPr/>
          <p:nvPr/>
        </p:nvCxnSpPr>
        <p:spPr>
          <a:xfrm>
            <a:off x="10614660" y="2246649"/>
            <a:ext cx="0" cy="295781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01FCC528-21B3-430D-BF72-7AA31DE61B9E}"/>
              </a:ext>
            </a:extLst>
          </p:cNvPr>
          <p:cNvSpPr/>
          <p:nvPr/>
        </p:nvSpPr>
        <p:spPr>
          <a:xfrm>
            <a:off x="8794160" y="2246649"/>
            <a:ext cx="867320" cy="2875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8B15A424-D193-4A55-9A0B-57CD25789224}"/>
              </a:ext>
            </a:extLst>
          </p:cNvPr>
          <p:cNvCxnSpPr/>
          <p:nvPr/>
        </p:nvCxnSpPr>
        <p:spPr>
          <a:xfrm>
            <a:off x="8191500" y="2177644"/>
            <a:ext cx="0" cy="29578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CC8BFB2-7327-48AB-A23A-8A684C6E3DF0}"/>
              </a:ext>
            </a:extLst>
          </p:cNvPr>
          <p:cNvCxnSpPr/>
          <p:nvPr/>
        </p:nvCxnSpPr>
        <p:spPr>
          <a:xfrm>
            <a:off x="10271760" y="2246649"/>
            <a:ext cx="0" cy="29578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B40798C-4FF3-45F4-9A05-940628D6ACC8}"/>
              </a:ext>
            </a:extLst>
          </p:cNvPr>
          <p:cNvCxnSpPr>
            <a:cxnSpLocks/>
          </p:cNvCxnSpPr>
          <p:nvPr/>
        </p:nvCxnSpPr>
        <p:spPr>
          <a:xfrm>
            <a:off x="9037319" y="2246649"/>
            <a:ext cx="0" cy="2875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713792C-5B1C-4D88-B79F-3057D4E0688B}"/>
              </a:ext>
            </a:extLst>
          </p:cNvPr>
          <p:cNvCxnSpPr>
            <a:cxnSpLocks/>
          </p:cNvCxnSpPr>
          <p:nvPr/>
        </p:nvCxnSpPr>
        <p:spPr>
          <a:xfrm>
            <a:off x="9387839" y="2246649"/>
            <a:ext cx="0" cy="2875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5AFA333-E198-438A-B53E-01F631D67DE5}"/>
              </a:ext>
            </a:extLst>
          </p:cNvPr>
          <p:cNvCxnSpPr>
            <a:cxnSpLocks/>
          </p:cNvCxnSpPr>
          <p:nvPr/>
        </p:nvCxnSpPr>
        <p:spPr>
          <a:xfrm flipV="1">
            <a:off x="8776537" y="3798818"/>
            <a:ext cx="243159"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EF3F26A3-7731-460B-AC67-7E03471875E1}"/>
              </a:ext>
            </a:extLst>
          </p:cNvPr>
          <p:cNvSpPr txBox="1"/>
          <p:nvPr/>
        </p:nvSpPr>
        <p:spPr>
          <a:xfrm>
            <a:off x="8470282" y="3798818"/>
            <a:ext cx="689695" cy="307777"/>
          </a:xfrm>
          <a:prstGeom prst="rect">
            <a:avLst/>
          </a:prstGeom>
          <a:noFill/>
        </p:spPr>
        <p:txBody>
          <a:bodyPr wrap="square" rtlCol="0">
            <a:spAutoFit/>
          </a:bodyPr>
          <a:lstStyle/>
          <a:p>
            <a:r>
              <a:rPr lang="en-US" altLang="zh-CN" sz="1400" b="1">
                <a:latin typeface="+mj-ea"/>
                <a:ea typeface="+mj-ea"/>
              </a:rPr>
              <a:t>0.8m</a:t>
            </a:r>
            <a:endParaRPr lang="zh-CN" altLang="en-US" sz="1400" b="1">
              <a:latin typeface="+mj-ea"/>
              <a:ea typeface="+mj-ea"/>
            </a:endParaRPr>
          </a:p>
        </p:txBody>
      </p:sp>
    </p:spTree>
    <p:extLst>
      <p:ext uri="{BB962C8B-B14F-4D97-AF65-F5344CB8AC3E}">
        <p14:creationId xmlns:p14="http://schemas.microsoft.com/office/powerpoint/2010/main" val="406031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p:txBody>
          <a:bodyPr/>
          <a:lstStyle/>
          <a:p>
            <a:r>
              <a:rPr lang="en-US" altLang="zh-CN">
                <a:latin typeface="+mj-ea"/>
              </a:rPr>
              <a:t>Part 5:</a:t>
            </a:r>
            <a:r>
              <a:rPr lang="zh-CN" altLang="en-US">
                <a:latin typeface="+mj-ea"/>
              </a:rPr>
              <a:t>道路网体系</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改善建议</a:t>
            </a:r>
          </a:p>
        </p:txBody>
      </p:sp>
      <p:sp>
        <p:nvSpPr>
          <p:cNvPr id="9" name="文本框 8">
            <a:extLst>
              <a:ext uri="{FF2B5EF4-FFF2-40B4-BE49-F238E27FC236}">
                <a16:creationId xmlns:a16="http://schemas.microsoft.com/office/drawing/2014/main" id="{565F2654-0A08-41CB-AC80-01C4F65F4A13}"/>
              </a:ext>
            </a:extLst>
          </p:cNvPr>
          <p:cNvSpPr txBox="1"/>
          <p:nvPr/>
        </p:nvSpPr>
        <p:spPr>
          <a:xfrm>
            <a:off x="480059" y="1846539"/>
            <a:ext cx="2711745" cy="400110"/>
          </a:xfrm>
          <a:prstGeom prst="rect">
            <a:avLst/>
          </a:prstGeom>
          <a:noFill/>
        </p:spPr>
        <p:txBody>
          <a:bodyPr wrap="square" rtlCol="0">
            <a:spAutoFit/>
          </a:bodyPr>
          <a:lstStyle/>
          <a:p>
            <a:r>
              <a:rPr lang="en-US" altLang="zh-CN" sz="2000" b="1">
                <a:latin typeface="+mj-ea"/>
                <a:ea typeface="+mj-ea"/>
              </a:rPr>
              <a:t>3.</a:t>
            </a:r>
            <a:r>
              <a:rPr lang="zh-CN" altLang="en-US" sz="2000" b="1">
                <a:latin typeface="+mj-ea"/>
                <a:ea typeface="+mj-ea"/>
              </a:rPr>
              <a:t>加强建筑之间通达性</a:t>
            </a:r>
          </a:p>
        </p:txBody>
      </p:sp>
      <p:pic>
        <p:nvPicPr>
          <p:cNvPr id="6" name="图片 5">
            <a:extLst>
              <a:ext uri="{FF2B5EF4-FFF2-40B4-BE49-F238E27FC236}">
                <a16:creationId xmlns:a16="http://schemas.microsoft.com/office/drawing/2014/main" id="{44CA3310-1D21-4EE8-80A4-050EC1F063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205" y="2457079"/>
            <a:ext cx="4620997" cy="3546347"/>
          </a:xfrm>
          <a:prstGeom prst="rect">
            <a:avLst/>
          </a:prstGeom>
        </p:spPr>
      </p:pic>
      <p:cxnSp>
        <p:nvCxnSpPr>
          <p:cNvPr id="10" name="直接连接符 9">
            <a:extLst>
              <a:ext uri="{FF2B5EF4-FFF2-40B4-BE49-F238E27FC236}">
                <a16:creationId xmlns:a16="http://schemas.microsoft.com/office/drawing/2014/main" id="{9F3C1980-7945-43C9-B374-B9A95651844B}"/>
              </a:ext>
            </a:extLst>
          </p:cNvPr>
          <p:cNvCxnSpPr/>
          <p:nvPr/>
        </p:nvCxnSpPr>
        <p:spPr>
          <a:xfrm flipH="1">
            <a:off x="7729163" y="4401430"/>
            <a:ext cx="228600" cy="3657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0755A38-4713-412D-A02A-5E0171BB10E9}"/>
              </a:ext>
            </a:extLst>
          </p:cNvPr>
          <p:cNvCxnSpPr>
            <a:cxnSpLocks/>
          </p:cNvCxnSpPr>
          <p:nvPr/>
        </p:nvCxnSpPr>
        <p:spPr>
          <a:xfrm>
            <a:off x="7957763" y="4401430"/>
            <a:ext cx="281940" cy="3608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A3F1709-281D-4AEE-9FC3-527EACE75F88}"/>
              </a:ext>
            </a:extLst>
          </p:cNvPr>
          <p:cNvCxnSpPr>
            <a:cxnSpLocks/>
          </p:cNvCxnSpPr>
          <p:nvPr/>
        </p:nvCxnSpPr>
        <p:spPr>
          <a:xfrm flipH="1" flipV="1">
            <a:off x="7221163" y="4762324"/>
            <a:ext cx="457200" cy="1979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9393E95C-0C73-44B6-92DE-C0BAA47F28EA}"/>
              </a:ext>
            </a:extLst>
          </p:cNvPr>
          <p:cNvSpPr/>
          <p:nvPr/>
        </p:nvSpPr>
        <p:spPr>
          <a:xfrm>
            <a:off x="7638407" y="4384051"/>
            <a:ext cx="638712" cy="502626"/>
          </a:xfrm>
          <a:prstGeom prst="ellipse">
            <a:avLst/>
          </a:prstGeom>
          <a:noFill/>
          <a:ln w="28575">
            <a:solidFill>
              <a:srgbClr val="F7F1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DF6C0846-3769-4ADF-9E19-3BE1CE6D8368}"/>
              </a:ext>
            </a:extLst>
          </p:cNvPr>
          <p:cNvCxnSpPr>
            <a:cxnSpLocks/>
          </p:cNvCxnSpPr>
          <p:nvPr/>
        </p:nvCxnSpPr>
        <p:spPr>
          <a:xfrm flipH="1" flipV="1">
            <a:off x="4991702" y="4373687"/>
            <a:ext cx="2700045" cy="902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82425AA-7F6F-46C2-9C52-2BE295D149A0}"/>
              </a:ext>
            </a:extLst>
          </p:cNvPr>
          <p:cNvCxnSpPr>
            <a:cxnSpLocks/>
          </p:cNvCxnSpPr>
          <p:nvPr/>
        </p:nvCxnSpPr>
        <p:spPr>
          <a:xfrm flipH="1" flipV="1">
            <a:off x="5031658" y="4418802"/>
            <a:ext cx="1957992" cy="4424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AA3340E4-F4F9-4AB7-AAEE-BED7B2BD7D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0865" y="3079445"/>
            <a:ext cx="1829993" cy="2439990"/>
          </a:xfrm>
          <a:prstGeom prst="rect">
            <a:avLst/>
          </a:prstGeom>
        </p:spPr>
      </p:pic>
      <p:pic>
        <p:nvPicPr>
          <p:cNvPr id="36" name="图片 35">
            <a:extLst>
              <a:ext uri="{FF2B5EF4-FFF2-40B4-BE49-F238E27FC236}">
                <a16:creationId xmlns:a16="http://schemas.microsoft.com/office/drawing/2014/main" id="{56E0FDFC-C37E-4271-B1F1-656719A74E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703" y="3064488"/>
            <a:ext cx="1829993" cy="2439990"/>
          </a:xfrm>
          <a:prstGeom prst="rect">
            <a:avLst/>
          </a:prstGeom>
        </p:spPr>
      </p:pic>
      <p:cxnSp>
        <p:nvCxnSpPr>
          <p:cNvPr id="37" name="直接连接符 36">
            <a:extLst>
              <a:ext uri="{FF2B5EF4-FFF2-40B4-BE49-F238E27FC236}">
                <a16:creationId xmlns:a16="http://schemas.microsoft.com/office/drawing/2014/main" id="{E72A24C9-5A6E-4C01-9433-B2D82AB1FBA5}"/>
              </a:ext>
            </a:extLst>
          </p:cNvPr>
          <p:cNvCxnSpPr>
            <a:cxnSpLocks/>
          </p:cNvCxnSpPr>
          <p:nvPr/>
        </p:nvCxnSpPr>
        <p:spPr>
          <a:xfrm>
            <a:off x="6972300" y="5078748"/>
            <a:ext cx="7194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EEA627D1-C9F9-4CC3-8B78-90470E2A8BAF}"/>
              </a:ext>
            </a:extLst>
          </p:cNvPr>
          <p:cNvSpPr/>
          <p:nvPr/>
        </p:nvSpPr>
        <p:spPr>
          <a:xfrm>
            <a:off x="6959933" y="4762324"/>
            <a:ext cx="960413" cy="502626"/>
          </a:xfrm>
          <a:prstGeom prst="ellipse">
            <a:avLst/>
          </a:prstGeom>
          <a:noFill/>
          <a:ln w="28575">
            <a:solidFill>
              <a:srgbClr val="F7F1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7957DC66-E669-499B-AE86-23D07A3E8913}"/>
              </a:ext>
            </a:extLst>
          </p:cNvPr>
          <p:cNvSpPr/>
          <p:nvPr/>
        </p:nvSpPr>
        <p:spPr>
          <a:xfrm>
            <a:off x="2565493" y="4284483"/>
            <a:ext cx="413927" cy="17943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3420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4535055" cy="656792"/>
          </a:xfrm>
        </p:spPr>
        <p:txBody>
          <a:bodyPr anchor="b">
            <a:normAutofit/>
          </a:bodyPr>
          <a:lstStyle/>
          <a:p>
            <a:r>
              <a:rPr lang="zh-CN" altLang="en-US" sz="3200" dirty="0"/>
              <a:t>校园接驳车</a:t>
            </a:r>
            <a:endParaRPr lang="zh-CN" altLang="en-US" sz="3200" b="0" dirty="0"/>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03</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2994386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F9D3-AC37-414E-93CE-BA4D75CA2A54}"/>
              </a:ext>
            </a:extLst>
          </p:cNvPr>
          <p:cNvSpPr>
            <a:spLocks noGrp="1"/>
          </p:cNvSpPr>
          <p:nvPr>
            <p:ph type="title"/>
          </p:nvPr>
        </p:nvSpPr>
        <p:spPr/>
        <p:txBody>
          <a:bodyPr/>
          <a:lstStyle/>
          <a:p>
            <a:r>
              <a:rPr lang="zh-CN" altLang="en-US" dirty="0"/>
              <a:t>校园接驳车连续性和畅通性分析</a:t>
            </a:r>
          </a:p>
        </p:txBody>
      </p:sp>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5" name="文本框 4"/>
          <p:cNvSpPr txBox="1"/>
          <p:nvPr/>
        </p:nvSpPr>
        <p:spPr>
          <a:xfrm>
            <a:off x="906826" y="2220938"/>
            <a:ext cx="3165894" cy="677108"/>
          </a:xfrm>
          <a:prstGeom prst="rect">
            <a:avLst/>
          </a:prstGeom>
          <a:noFill/>
        </p:spPr>
        <p:txBody>
          <a:bodyPr wrap="square" rtlCol="0">
            <a:spAutoFit/>
          </a:bodyPr>
          <a:lstStyle/>
          <a:p>
            <a:r>
              <a:rPr lang="zh-CN" altLang="en-US" sz="2000" dirty="0"/>
              <a:t>接驳车换乘数据调查：</a:t>
            </a:r>
            <a:endParaRPr lang="en-US" altLang="zh-CN" sz="2000" dirty="0"/>
          </a:p>
          <a:p>
            <a:endParaRPr lang="zh-CN" altLang="en-US" dirty="0"/>
          </a:p>
        </p:txBody>
      </p:sp>
      <p:graphicFrame>
        <p:nvGraphicFramePr>
          <p:cNvPr id="8" name="表格 7"/>
          <p:cNvGraphicFramePr>
            <a:graphicFrameLocks noGrp="1"/>
          </p:cNvGraphicFramePr>
          <p:nvPr>
            <p:extLst/>
          </p:nvPr>
        </p:nvGraphicFramePr>
        <p:xfrm>
          <a:off x="996663" y="2727420"/>
          <a:ext cx="6508152" cy="1483360"/>
        </p:xfrm>
        <a:graphic>
          <a:graphicData uri="http://schemas.openxmlformats.org/drawingml/2006/table">
            <a:tbl>
              <a:tblPr firstRow="1" bandRow="1">
                <a:tableStyleId>{5C22544A-7EE6-4342-B048-85BDC9FD1C3A}</a:tableStyleId>
              </a:tblPr>
              <a:tblGrid>
                <a:gridCol w="2755662">
                  <a:extLst>
                    <a:ext uri="{9D8B030D-6E8A-4147-A177-3AD203B41FA5}">
                      <a16:colId xmlns:a16="http://schemas.microsoft.com/office/drawing/2014/main" val="3873216427"/>
                    </a:ext>
                  </a:extLst>
                </a:gridCol>
                <a:gridCol w="1880559">
                  <a:extLst>
                    <a:ext uri="{9D8B030D-6E8A-4147-A177-3AD203B41FA5}">
                      <a16:colId xmlns:a16="http://schemas.microsoft.com/office/drawing/2014/main" val="1426472917"/>
                    </a:ext>
                  </a:extLst>
                </a:gridCol>
                <a:gridCol w="1871931">
                  <a:extLst>
                    <a:ext uri="{9D8B030D-6E8A-4147-A177-3AD203B41FA5}">
                      <a16:colId xmlns:a16="http://schemas.microsoft.com/office/drawing/2014/main" val="34485783"/>
                    </a:ext>
                  </a:extLst>
                </a:gridCol>
              </a:tblGrid>
              <a:tr h="370840">
                <a:tc>
                  <a:txBody>
                    <a:bodyPr/>
                    <a:lstStyle/>
                    <a:p>
                      <a:pPr algn="ctr"/>
                      <a:r>
                        <a:rPr lang="zh-CN" altLang="en-US" dirty="0"/>
                        <a:t>步行路段</a:t>
                      </a:r>
                    </a:p>
                  </a:txBody>
                  <a:tcPr/>
                </a:tc>
                <a:tc>
                  <a:txBody>
                    <a:bodyPr/>
                    <a:lstStyle/>
                    <a:p>
                      <a:pPr algn="ctr"/>
                      <a:r>
                        <a:rPr lang="zh-CN" altLang="en-US" dirty="0"/>
                        <a:t>平均时间</a:t>
                      </a:r>
                    </a:p>
                  </a:txBody>
                  <a:tcPr/>
                </a:tc>
                <a:tc>
                  <a:txBody>
                    <a:bodyPr/>
                    <a:lstStyle/>
                    <a:p>
                      <a:pPr algn="ctr"/>
                      <a:r>
                        <a:rPr lang="zh-CN" altLang="en-US" dirty="0"/>
                        <a:t>占比</a:t>
                      </a:r>
                    </a:p>
                  </a:txBody>
                  <a:tcPr/>
                </a:tc>
                <a:extLst>
                  <a:ext uri="{0D108BD9-81ED-4DB2-BD59-A6C34878D82A}">
                    <a16:rowId xmlns:a16="http://schemas.microsoft.com/office/drawing/2014/main" val="2645581683"/>
                  </a:ext>
                </a:extLst>
              </a:tr>
              <a:tr h="370840">
                <a:tc>
                  <a:txBody>
                    <a:bodyPr/>
                    <a:lstStyle/>
                    <a:p>
                      <a:pPr algn="ctr"/>
                      <a:r>
                        <a:rPr lang="zh-CN" altLang="en-US" dirty="0"/>
                        <a:t>接驳车站点到安检处</a:t>
                      </a:r>
                    </a:p>
                  </a:txBody>
                  <a:tcPr/>
                </a:tc>
                <a:tc>
                  <a:txBody>
                    <a:bodyPr/>
                    <a:lstStyle/>
                    <a:p>
                      <a:pPr algn="ctr"/>
                      <a:r>
                        <a:rPr lang="en-US" altLang="zh-CN" dirty="0"/>
                        <a:t>161s</a:t>
                      </a:r>
                      <a:endParaRPr lang="zh-CN" altLang="en-US" dirty="0"/>
                    </a:p>
                  </a:txBody>
                  <a:tcPr/>
                </a:tc>
                <a:tc>
                  <a:txBody>
                    <a:bodyPr/>
                    <a:lstStyle/>
                    <a:p>
                      <a:pPr algn="ctr"/>
                      <a:r>
                        <a:rPr lang="en-US" altLang="zh-CN" dirty="0"/>
                        <a:t>76.3%</a:t>
                      </a:r>
                      <a:endParaRPr lang="zh-CN" altLang="en-US" dirty="0"/>
                    </a:p>
                  </a:txBody>
                  <a:tcPr/>
                </a:tc>
                <a:extLst>
                  <a:ext uri="{0D108BD9-81ED-4DB2-BD59-A6C34878D82A}">
                    <a16:rowId xmlns:a16="http://schemas.microsoft.com/office/drawing/2014/main" val="2014230439"/>
                  </a:ext>
                </a:extLst>
              </a:tr>
              <a:tr h="370840">
                <a:tc>
                  <a:txBody>
                    <a:bodyPr/>
                    <a:lstStyle/>
                    <a:p>
                      <a:pPr algn="ctr"/>
                      <a:r>
                        <a:rPr lang="zh-CN" altLang="en-US" dirty="0"/>
                        <a:t>安检处</a:t>
                      </a:r>
                    </a:p>
                  </a:txBody>
                  <a:tcPr/>
                </a:tc>
                <a:tc>
                  <a:txBody>
                    <a:bodyPr/>
                    <a:lstStyle/>
                    <a:p>
                      <a:pPr algn="ctr"/>
                      <a:r>
                        <a:rPr lang="en-US" altLang="zh-CN" dirty="0"/>
                        <a:t>18s</a:t>
                      </a:r>
                      <a:endParaRPr lang="zh-CN" altLang="en-US" dirty="0"/>
                    </a:p>
                  </a:txBody>
                  <a:tcPr/>
                </a:tc>
                <a:tc>
                  <a:txBody>
                    <a:bodyPr/>
                    <a:lstStyle/>
                    <a:p>
                      <a:pPr algn="ctr"/>
                      <a:r>
                        <a:rPr lang="en-US" altLang="zh-CN" dirty="0"/>
                        <a:t>8.5%</a:t>
                      </a:r>
                      <a:endParaRPr lang="zh-CN" altLang="en-US" dirty="0"/>
                    </a:p>
                  </a:txBody>
                  <a:tcPr/>
                </a:tc>
                <a:extLst>
                  <a:ext uri="{0D108BD9-81ED-4DB2-BD59-A6C34878D82A}">
                    <a16:rowId xmlns:a16="http://schemas.microsoft.com/office/drawing/2014/main" val="3976183056"/>
                  </a:ext>
                </a:extLst>
              </a:tr>
              <a:tr h="370840">
                <a:tc>
                  <a:txBody>
                    <a:bodyPr/>
                    <a:lstStyle/>
                    <a:p>
                      <a:pPr algn="ctr"/>
                      <a:r>
                        <a:rPr lang="zh-CN" altLang="en-US" dirty="0"/>
                        <a:t>刷卡后到达站台</a:t>
                      </a:r>
                    </a:p>
                  </a:txBody>
                  <a:tcPr/>
                </a:tc>
                <a:tc>
                  <a:txBody>
                    <a:bodyPr/>
                    <a:lstStyle/>
                    <a:p>
                      <a:pPr algn="ctr"/>
                      <a:r>
                        <a:rPr lang="en-US" altLang="zh-CN" dirty="0"/>
                        <a:t>32s</a:t>
                      </a:r>
                      <a:endParaRPr lang="zh-CN" altLang="en-US" dirty="0"/>
                    </a:p>
                  </a:txBody>
                  <a:tcPr/>
                </a:tc>
                <a:tc>
                  <a:txBody>
                    <a:bodyPr/>
                    <a:lstStyle/>
                    <a:p>
                      <a:pPr algn="ctr"/>
                      <a:r>
                        <a:rPr lang="en-US" altLang="zh-CN" dirty="0"/>
                        <a:t>15.2%</a:t>
                      </a:r>
                      <a:endParaRPr lang="zh-CN" altLang="en-US" dirty="0"/>
                    </a:p>
                  </a:txBody>
                  <a:tcPr/>
                </a:tc>
                <a:extLst>
                  <a:ext uri="{0D108BD9-81ED-4DB2-BD59-A6C34878D82A}">
                    <a16:rowId xmlns:a16="http://schemas.microsoft.com/office/drawing/2014/main" val="197344831"/>
                  </a:ext>
                </a:extLst>
              </a:tr>
            </a:tbl>
          </a:graphicData>
        </a:graphic>
      </p:graphicFrame>
      <p:sp>
        <p:nvSpPr>
          <p:cNvPr id="12" name="文本框 11"/>
          <p:cNvSpPr txBox="1"/>
          <p:nvPr/>
        </p:nvSpPr>
        <p:spPr>
          <a:xfrm>
            <a:off x="906826" y="4596766"/>
            <a:ext cx="6165200" cy="923330"/>
          </a:xfrm>
          <a:prstGeom prst="rect">
            <a:avLst/>
          </a:prstGeom>
          <a:noFill/>
        </p:spPr>
        <p:txBody>
          <a:bodyPr wrap="square" rtlCol="0">
            <a:spAutoFit/>
          </a:bodyPr>
          <a:lstStyle/>
          <a:p>
            <a:r>
              <a:rPr lang="zh-CN" altLang="en-US" dirty="0"/>
              <a:t>虽然从接驳车站点到安检处的步行时间较长、占比较大，但是总的步行时间一般在</a:t>
            </a:r>
            <a:r>
              <a:rPr lang="en-US" altLang="zh-CN" dirty="0"/>
              <a:t>4</a:t>
            </a:r>
            <a:r>
              <a:rPr lang="zh-CN" altLang="en-US" dirty="0"/>
              <a:t>分钟以内，说明接驳车的终点停靠站设置合理，其连续性和畅通性较好，不需要更改站点位置。</a:t>
            </a:r>
          </a:p>
        </p:txBody>
      </p:sp>
      <p:pic>
        <p:nvPicPr>
          <p:cNvPr id="32" name="图片 31"/>
          <p:cNvPicPr>
            <a:picLocks noChangeAspect="1"/>
          </p:cNvPicPr>
          <p:nvPr/>
        </p:nvPicPr>
        <p:blipFill>
          <a:blip r:embed="rId3"/>
          <a:stretch>
            <a:fillRect/>
          </a:stretch>
        </p:blipFill>
        <p:spPr>
          <a:xfrm>
            <a:off x="8208782" y="1066374"/>
            <a:ext cx="18290" cy="5322269"/>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1247" y="2985828"/>
            <a:ext cx="3188987" cy="1873008"/>
          </a:xfrm>
          <a:prstGeom prst="rect">
            <a:avLst/>
          </a:prstGeom>
        </p:spPr>
      </p:pic>
      <p:sp>
        <p:nvSpPr>
          <p:cNvPr id="34" name="文本框 33"/>
          <p:cNvSpPr txBox="1"/>
          <p:nvPr/>
        </p:nvSpPr>
        <p:spPr>
          <a:xfrm>
            <a:off x="9035275" y="1908292"/>
            <a:ext cx="2794959" cy="369332"/>
          </a:xfrm>
          <a:prstGeom prst="rect">
            <a:avLst/>
          </a:prstGeom>
          <a:noFill/>
        </p:spPr>
        <p:txBody>
          <a:bodyPr wrap="square" rtlCol="0">
            <a:spAutoFit/>
          </a:bodyPr>
          <a:lstStyle/>
          <a:p>
            <a:r>
              <a:rPr lang="zh-CN" altLang="en-US" dirty="0"/>
              <a:t>总进站时间：</a:t>
            </a:r>
            <a:r>
              <a:rPr lang="en-US" altLang="zh-CN" dirty="0"/>
              <a:t>211s</a:t>
            </a:r>
            <a:endParaRPr lang="zh-CN" altLang="en-US" dirty="0"/>
          </a:p>
        </p:txBody>
      </p:sp>
      <p:sp>
        <p:nvSpPr>
          <p:cNvPr id="13" name="íş1ïdê">
            <a:extLst>
              <a:ext uri="{FF2B5EF4-FFF2-40B4-BE49-F238E27FC236}">
                <a16:creationId xmlns:a16="http://schemas.microsoft.com/office/drawing/2014/main" id="{E98165EA-9066-4E49-B661-EED1DF9083B8}"/>
              </a:ext>
            </a:extLst>
          </p:cNvPr>
          <p:cNvSpPr txBox="1">
            <a:spLocks/>
          </p:cNvSpPr>
          <p:nvPr/>
        </p:nvSpPr>
        <p:spPr bwMode="auto">
          <a:xfrm>
            <a:off x="996663" y="1352113"/>
            <a:ext cx="5833111" cy="556179"/>
          </a:xfrm>
          <a:prstGeom prst="rect">
            <a:avLst/>
          </a:prstGeom>
          <a:noFill/>
          <a:extLst/>
        </p:spPr>
        <p:txBody>
          <a:bodyPr wrap="square" lIns="0" tIns="0" rIns="360000" bIns="0" anchor="ctr" anchorCtr="0">
            <a:noAutofit/>
          </a:bodyPr>
          <a:lstStyle/>
          <a:p>
            <a:pPr algn="just">
              <a:lnSpc>
                <a:spcPct val="120000"/>
              </a:lnSpc>
            </a:pPr>
            <a:r>
              <a:rPr lang="zh-CN" altLang="en-US" b="0" dirty="0">
                <a:solidFill>
                  <a:schemeClr val="tx1"/>
                </a:solidFill>
                <a:effectLst/>
              </a:rPr>
              <a:t>连续性</a:t>
            </a:r>
            <a:r>
              <a:rPr lang="zh-CN" altLang="en-US" dirty="0"/>
              <a:t>、畅通性是指在换乘过程中，能够保证换乘的畅通与紧凑，避免在换乘环节上集聚、滞留。</a:t>
            </a:r>
          </a:p>
        </p:txBody>
      </p:sp>
    </p:spTree>
    <p:extLst>
      <p:ext uri="{BB962C8B-B14F-4D97-AF65-F5344CB8AC3E}">
        <p14:creationId xmlns:p14="http://schemas.microsoft.com/office/powerpoint/2010/main" val="2732224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F9D3-AC37-414E-93CE-BA4D75CA2A54}"/>
              </a:ext>
            </a:extLst>
          </p:cNvPr>
          <p:cNvSpPr>
            <a:spLocks noGrp="1"/>
          </p:cNvSpPr>
          <p:nvPr>
            <p:ph type="title"/>
          </p:nvPr>
        </p:nvSpPr>
        <p:spPr/>
        <p:txBody>
          <a:bodyPr/>
          <a:lstStyle/>
          <a:p>
            <a:r>
              <a:rPr lang="zh-CN" altLang="en-US" dirty="0"/>
              <a:t>校园接驳车适应性和便捷性分析</a:t>
            </a:r>
          </a:p>
        </p:txBody>
      </p:sp>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510" y="1750831"/>
            <a:ext cx="5260125" cy="3994614"/>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810287" y="1181235"/>
                <a:ext cx="5884748" cy="5446491"/>
              </a:xfrm>
              <a:prstGeom prst="rect">
                <a:avLst/>
              </a:prstGeom>
              <a:noFill/>
            </p:spPr>
            <p:txBody>
              <a:bodyPr wrap="square" rtlCol="0">
                <a:spAutoFit/>
              </a:bodyPr>
              <a:lstStyle/>
              <a:p>
                <a:r>
                  <a:rPr lang="zh-CN" altLang="en-US" dirty="0"/>
                  <a:t>平均等待时间的均值：</a:t>
                </a:r>
                <a:endParaRPr lang="en-US" altLang="zh-CN" dirty="0"/>
              </a:p>
              <a:p>
                <a:endParaRPr lang="zh-CN" altLang="en-US" dirty="0"/>
              </a:p>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𝐸</m:t>
                      </m:r>
                      <m:d>
                        <m:dPr>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𝜔</m:t>
                          </m:r>
                        </m:e>
                      </m:d>
                      <m:r>
                        <a:rPr lang="en-US" altLang="zh-CN" i="1">
                          <a:solidFill>
                            <a:prstClr val="black"/>
                          </a:solidFill>
                          <a:latin typeface="Cambria Math" panose="02040503050406030204" pitchFamily="18" charset="0"/>
                        </a:rPr>
                        <m:t>=</m:t>
                      </m:r>
                      <m:f>
                        <m:fPr>
                          <m:ctrlPr>
                            <a:rPr lang="zh-CN"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𝐸</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b="0" i="1" smtClean="0">
                                  <a:solidFill>
                                    <a:prstClr val="black"/>
                                  </a:solidFill>
                                  <a:latin typeface="Cambria Math" panose="02040503050406030204" pitchFamily="18" charset="0"/>
                                </a:rPr>
                                <m:t>𝑡</m:t>
                              </m:r>
                            </m:e>
                            <m:sup>
                              <m:r>
                                <a:rPr lang="en-US" altLang="zh-CN" i="1">
                                  <a:solidFill>
                                    <a:prstClr val="black"/>
                                  </a:solidFill>
                                  <a:latin typeface="Cambria Math" panose="02040503050406030204" pitchFamily="18" charset="0"/>
                                </a:rPr>
                                <m:t>2</m:t>
                              </m:r>
                            </m:sup>
                          </m:sSup>
                          <m:r>
                            <a:rPr lang="en-US" altLang="zh-CN" i="1">
                              <a:solidFill>
                                <a:prstClr val="black"/>
                              </a:solidFill>
                              <a:latin typeface="Cambria Math" panose="02040503050406030204" pitchFamily="18" charset="0"/>
                            </a:rPr>
                            <m:t>)</m:t>
                          </m:r>
                        </m:num>
                        <m:den>
                          <m:r>
                            <a:rPr lang="en-US" altLang="zh-CN" i="1">
                              <a:solidFill>
                                <a:prstClr val="black"/>
                              </a:solidFill>
                              <a:latin typeface="Cambria Math" panose="02040503050406030204" pitchFamily="18" charset="0"/>
                            </a:rPr>
                            <m:t>2</m:t>
                          </m:r>
                          <m:r>
                            <a:rPr lang="en-US" altLang="zh-CN" i="1">
                              <a:solidFill>
                                <a:prstClr val="black"/>
                              </a:solidFill>
                              <a:latin typeface="Cambria Math" panose="02040503050406030204" pitchFamily="18" charset="0"/>
                            </a:rPr>
                            <m:t>𝐸</m:t>
                          </m:r>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𝑡</m:t>
                          </m:r>
                          <m:r>
                            <a:rPr lang="en-US" altLang="zh-CN" i="1">
                              <a:solidFill>
                                <a:prstClr val="black"/>
                              </a:solidFill>
                              <a:latin typeface="Cambria Math" panose="02040503050406030204" pitchFamily="18" charset="0"/>
                            </a:rPr>
                            <m:t>)</m:t>
                          </m:r>
                        </m:den>
                      </m:f>
                      <m:r>
                        <a:rPr lang="en-US" altLang="zh-CN">
                          <a:solidFill>
                            <a:prstClr val="black"/>
                          </a:solidFill>
                          <a:latin typeface="Cambria Math" panose="02040503050406030204" pitchFamily="18" charset="0"/>
                        </a:rPr>
                        <m:t>=</m:t>
                      </m:r>
                      <m:f>
                        <m:fPr>
                          <m:ctrlPr>
                            <a:rPr lang="zh-CN"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𝐸</m:t>
                          </m:r>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𝑡</m:t>
                          </m:r>
                          <m:r>
                            <a:rPr lang="en-US" altLang="zh-CN" i="1">
                              <a:solidFill>
                                <a:prstClr val="black"/>
                              </a:solidFill>
                              <a:latin typeface="Cambria Math" panose="02040503050406030204" pitchFamily="18" charset="0"/>
                            </a:rPr>
                            <m:t>)</m:t>
                          </m:r>
                        </m:num>
                        <m:den>
                          <m:r>
                            <a:rPr lang="en-US" altLang="zh-CN" i="1">
                              <a:solidFill>
                                <a:prstClr val="black"/>
                              </a:solidFill>
                              <a:latin typeface="Cambria Math" panose="02040503050406030204" pitchFamily="18" charset="0"/>
                            </a:rPr>
                            <m:t>2</m:t>
                          </m:r>
                        </m:den>
                      </m:f>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1+</m:t>
                          </m:r>
                          <m:f>
                            <m:fPr>
                              <m:ctrlPr>
                                <a:rPr lang="zh-CN"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𝑉𝑎𝑟</m:t>
                              </m:r>
                              <m:d>
                                <m:dPr>
                                  <m:ctrlPr>
                                    <a:rPr lang="zh-CN" altLang="zh-CN" i="1">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𝑡</m:t>
                                  </m:r>
                                </m:e>
                              </m:d>
                            </m:num>
                            <m:den>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𝐸</m:t>
                                  </m:r>
                                </m:e>
                                <m:sup>
                                  <m:r>
                                    <a:rPr lang="en-US" altLang="zh-CN" i="1">
                                      <a:solidFill>
                                        <a:prstClr val="black"/>
                                      </a:solidFill>
                                      <a:latin typeface="Cambria Math" panose="02040503050406030204" pitchFamily="18" charset="0"/>
                                    </a:rPr>
                                    <m:t>2</m:t>
                                  </m:r>
                                </m:sup>
                              </m:sSup>
                              <m:d>
                                <m:dPr>
                                  <m:ctrlPr>
                                    <a:rPr lang="zh-CN" altLang="zh-CN" i="1">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𝑡</m:t>
                                  </m:r>
                                </m:e>
                              </m:d>
                            </m:den>
                          </m:f>
                        </m:e>
                      </m:d>
                    </m:oMath>
                  </m:oMathPara>
                </a14:m>
                <a:endParaRPr lang="en-US" altLang="zh-CN" dirty="0"/>
              </a:p>
              <a:p>
                <a:endParaRPr lang="en-US" altLang="zh-CN" kern="100"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cs typeface="Times New Roman" panose="02020603050405020304" pitchFamily="18" charset="0"/>
                        </a:rPr>
                        <m:t>Var</m:t>
                      </m:r>
                      <m:r>
                        <a:rPr lang="en-US" altLang="zh-CN" kern="100">
                          <a:latin typeface="Cambria Math" panose="02040503050406030204" pitchFamily="18" charset="0"/>
                          <a:cs typeface="Times New Roman" panose="02020603050405020304" pitchFamily="18" charset="0"/>
                        </a:rPr>
                        <m:t>(</m:t>
                      </m:r>
                      <m:r>
                        <a:rPr lang="en-US" altLang="zh-CN" i="1" kern="100" smtClean="0">
                          <a:latin typeface="Cambria Math" panose="02040503050406030204" pitchFamily="18" charset="0"/>
                          <a:cs typeface="Times New Roman" panose="02020603050405020304" pitchFamily="18" charset="0"/>
                        </a:rPr>
                        <m:t>𝑡</m:t>
                      </m:r>
                      <m:r>
                        <a:rPr lang="en-US" altLang="zh-CN" kern="100">
                          <a:latin typeface="Cambria Math" panose="02040503050406030204" pitchFamily="18" charset="0"/>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𝐴</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𝐸</m:t>
                              </m:r>
                            </m:e>
                            <m:sup>
                              <m:r>
                                <a:rPr lang="en-US" altLang="zh-CN" i="1" kern="100">
                                  <a:latin typeface="Cambria Math" panose="02040503050406030204" pitchFamily="18" charset="0"/>
                                  <a:cs typeface="Times New Roman" panose="02020603050405020304" pitchFamily="18" charset="0"/>
                                </a:rPr>
                                <m:t>2</m:t>
                              </m:r>
                            </m:sup>
                          </m:sSup>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cs typeface="Times New Roman" panose="02020603050405020304" pitchFamily="18" charset="0"/>
                            </a:rPr>
                            <m:t>)</m:t>
                          </m:r>
                        </m:num>
                        <m:den>
                          <m:r>
                            <a:rPr lang="en-US" altLang="zh-CN" i="1" kern="100">
                              <a:latin typeface="Cambria Math" panose="02040503050406030204" pitchFamily="18" charset="0"/>
                              <a:cs typeface="Times New Roman" panose="02020603050405020304" pitchFamily="18" charset="0"/>
                            </a:rPr>
                            <m:t>𝐴</m:t>
                          </m:r>
                          <m:r>
                            <a:rPr lang="en-US" altLang="zh-CN" i="1" kern="100">
                              <a:latin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𝐸</m:t>
                              </m:r>
                            </m:e>
                            <m:sup>
                              <m:r>
                                <a:rPr lang="en-US" altLang="zh-CN" i="1" kern="100">
                                  <a:latin typeface="Cambria Math" panose="02040503050406030204" pitchFamily="18" charset="0"/>
                                  <a:cs typeface="Times New Roman" panose="02020603050405020304" pitchFamily="18" charset="0"/>
                                </a:rPr>
                                <m:t>2</m:t>
                              </m:r>
                            </m:sup>
                          </m:sSup>
                          <m:r>
                            <a:rPr lang="en-US" altLang="zh-CN" i="0" kern="10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𝑡</m:t>
                          </m:r>
                          <m:r>
                            <a:rPr lang="en-US" altLang="zh-CN" i="0" kern="100">
                              <a:latin typeface="Cambria Math" panose="02040503050406030204" pitchFamily="18" charset="0"/>
                              <a:cs typeface="Times New Roman" panose="02020603050405020304" pitchFamily="18" charset="0"/>
                            </a:rPr>
                            <m:t>)</m:t>
                          </m:r>
                        </m:den>
                      </m:f>
                    </m:oMath>
                  </m:oMathPara>
                </a14:m>
                <a:endParaRPr lang="en-US" altLang="zh-CN" dirty="0"/>
              </a:p>
              <a:p>
                <a:r>
                  <a:rPr lang="zh-CN" altLang="en-US" sz="1200" dirty="0"/>
                  <a:t>式中：   </a:t>
                </a:r>
                <a:r>
                  <a:rPr lang="zh-CN" altLang="en-US" sz="1400" dirty="0"/>
                  <a:t>𝜔：等待时间</a:t>
                </a:r>
              </a:p>
              <a:p>
                <a:r>
                  <a:rPr lang="zh-CN" altLang="en-US" sz="1400" dirty="0"/>
                  <a:t>            𝐸</a:t>
                </a:r>
                <a:r>
                  <a:rPr lang="en-US" altLang="zh-CN" sz="1400" dirty="0"/>
                  <a:t>(</a:t>
                </a:r>
                <a:r>
                  <a:rPr lang="zh-CN" altLang="en-US" sz="1400" dirty="0"/>
                  <a:t>𝜔</a:t>
                </a:r>
                <a:r>
                  <a:rPr lang="en-US" altLang="zh-CN" sz="1400" dirty="0"/>
                  <a:t>)</a:t>
                </a:r>
                <a:r>
                  <a:rPr lang="zh-CN" altLang="en-US" sz="1400" dirty="0"/>
                  <a:t>：平均等待时间</a:t>
                </a:r>
              </a:p>
              <a:p>
                <a:r>
                  <a:rPr lang="zh-CN" altLang="en-US" sz="1400" dirty="0"/>
                  <a:t>            𝐸</a:t>
                </a:r>
                <a:r>
                  <a:rPr lang="en-US" altLang="zh-CN" sz="1400" dirty="0"/>
                  <a:t>(</a:t>
                </a:r>
                <a:r>
                  <a:rPr lang="en-US" altLang="zh-CN" sz="1400" i="1" dirty="0"/>
                  <a:t>t</a:t>
                </a:r>
                <a:r>
                  <a:rPr lang="en-US" altLang="zh-CN" sz="1400" dirty="0"/>
                  <a:t>)</a:t>
                </a:r>
                <a:r>
                  <a:rPr lang="zh-CN" altLang="en-US" sz="1400" dirty="0"/>
                  <a:t>：发车间隔的均值，</a:t>
                </a:r>
              </a:p>
              <a:p>
                <a:r>
                  <a:rPr lang="zh-CN" altLang="en-US" sz="1400" dirty="0"/>
                  <a:t>            𝑉𝑎𝑟</a:t>
                </a:r>
                <a:r>
                  <a:rPr lang="en-US" altLang="zh-CN" sz="1400" dirty="0"/>
                  <a:t>(</a:t>
                </a:r>
                <a:r>
                  <a:rPr lang="en-US" altLang="zh-CN" sz="1400" i="1" dirty="0"/>
                  <a:t>t</a:t>
                </a:r>
                <a:r>
                  <a:rPr lang="en-US" altLang="zh-CN" sz="1400" dirty="0"/>
                  <a:t>)</a:t>
                </a:r>
                <a:r>
                  <a:rPr lang="zh-CN" altLang="en-US" sz="1400" dirty="0"/>
                  <a:t>：发车间隔的方差</a:t>
                </a:r>
                <a:endParaRPr lang="en-US" altLang="zh-CN" sz="1400" dirty="0"/>
              </a:p>
              <a:p>
                <a:r>
                  <a:rPr lang="en-US" altLang="zh-CN" sz="1400" dirty="0"/>
                  <a:t>            A</a:t>
                </a:r>
                <a:r>
                  <a:rPr lang="zh-CN" altLang="en-US" sz="1400" dirty="0"/>
                  <a:t>：非负常数，</a:t>
                </a:r>
                <a:r>
                  <a:rPr lang="en-US" altLang="zh-CN" sz="1400" dirty="0"/>
                  <a:t>A=0</a:t>
                </a:r>
                <a:r>
                  <a:rPr lang="zh-CN" altLang="en-US" sz="1400" dirty="0"/>
                  <a:t>对应确定型的发车间隔情况</a:t>
                </a:r>
              </a:p>
              <a:p>
                <a:endParaRPr lang="en-US" altLang="zh-CN" dirty="0"/>
              </a:p>
              <a:p>
                <a:endParaRPr lang="en-US" altLang="zh-CN" dirty="0"/>
              </a:p>
              <a:p>
                <a:r>
                  <a:rPr lang="zh-CN" altLang="en-US" dirty="0"/>
                  <a:t>高峰平均等待时间</a:t>
                </a:r>
              </a:p>
              <a:p>
                <a:pPr marL="285750" indent="-285750">
                  <a:buFont typeface="Arial" panose="020B0604020202020204" pitchFamily="34" charset="0"/>
                  <a:buChar char="•"/>
                </a:pPr>
                <a:r>
                  <a:rPr lang="zh-CN" altLang="en-US" dirty="0"/>
                  <a:t>工作日：</a:t>
                </a:r>
                <a:r>
                  <a:rPr lang="en-US" altLang="zh-CN" dirty="0"/>
                  <a:t>5min</a:t>
                </a:r>
              </a:p>
              <a:p>
                <a:pPr marL="285750" indent="-285750">
                  <a:buFont typeface="Arial" panose="020B0604020202020204" pitchFamily="34" charset="0"/>
                  <a:buChar char="•"/>
                </a:pPr>
                <a:r>
                  <a:rPr lang="zh-CN" altLang="en-US" dirty="0"/>
                  <a:t>非工作日：</a:t>
                </a:r>
                <a:r>
                  <a:rPr lang="en-US" altLang="zh-CN" dirty="0"/>
                  <a:t>15min</a:t>
                </a:r>
              </a:p>
              <a:p>
                <a:endParaRPr lang="en-US" altLang="zh-CN" dirty="0"/>
              </a:p>
              <a:p>
                <a:r>
                  <a:rPr lang="zh-CN" altLang="en-US" dirty="0"/>
                  <a:t>接驳车的平均等待时间与接驳车换乘时间相比较长。</a:t>
                </a:r>
                <a:endParaRPr lang="en-US" altLang="zh-CN" dirty="0"/>
              </a:p>
              <a:p>
                <a:pPr marL="285750" indent="-285750">
                  <a:buFont typeface="Wingdings" panose="05000000000000000000" pitchFamily="2" charset="2"/>
                  <a:buChar char="l"/>
                </a:pPr>
                <a:endParaRPr lang="en-US" altLang="zh-CN" dirty="0"/>
              </a:p>
            </p:txBody>
          </p:sp>
        </mc:Choice>
        <mc:Fallback xmlns="">
          <p:sp>
            <p:nvSpPr>
              <p:cNvPr id="6" name="文本框 5"/>
              <p:cNvSpPr txBox="1">
                <a:spLocks noRot="1" noChangeAspect="1" noMove="1" noResize="1" noEditPoints="1" noAdjustHandles="1" noChangeArrowheads="1" noChangeShapeType="1" noTextEdit="1"/>
              </p:cNvSpPr>
              <p:nvPr/>
            </p:nvSpPr>
            <p:spPr>
              <a:xfrm>
                <a:off x="810287" y="1181235"/>
                <a:ext cx="5884748" cy="5446491"/>
              </a:xfrm>
              <a:prstGeom prst="rect">
                <a:avLst/>
              </a:prstGeom>
              <a:blipFill>
                <a:blip r:embed="rId4"/>
                <a:stretch>
                  <a:fillRect l="-933" t="-672"/>
                </a:stretch>
              </a:blipFill>
            </p:spPr>
            <p:txBody>
              <a:bodyPr/>
              <a:lstStyle/>
              <a:p>
                <a:r>
                  <a:rPr lang="zh-CN" altLang="en-US">
                    <a:noFill/>
                  </a:rPr>
                  <a:t> </a:t>
                </a:r>
              </a:p>
            </p:txBody>
          </p:sp>
        </mc:Fallback>
      </mc:AlternateContent>
      <p:sp>
        <p:nvSpPr>
          <p:cNvPr id="7" name="文本框 6"/>
          <p:cNvSpPr txBox="1"/>
          <p:nvPr/>
        </p:nvSpPr>
        <p:spPr>
          <a:xfrm>
            <a:off x="3541385" y="4822115"/>
            <a:ext cx="2553820" cy="923330"/>
          </a:xfrm>
          <a:prstGeom prst="rect">
            <a:avLst/>
          </a:prstGeom>
          <a:noFill/>
        </p:spPr>
        <p:txBody>
          <a:bodyPr wrap="square" rtlCol="0">
            <a:spAutoFit/>
          </a:bodyPr>
          <a:lstStyle/>
          <a:p>
            <a:r>
              <a:rPr lang="en-US" altLang="zh-CN" dirty="0"/>
              <a:t>  </a:t>
            </a:r>
            <a:r>
              <a:rPr lang="zh-CN" altLang="en-US" dirty="0"/>
              <a:t>平峰平均等待时间</a:t>
            </a:r>
          </a:p>
          <a:p>
            <a:pPr marL="285750" indent="-285750">
              <a:buFont typeface="Arial" panose="020B0604020202020204" pitchFamily="34" charset="0"/>
              <a:buChar char="•"/>
            </a:pPr>
            <a:r>
              <a:rPr lang="zh-CN" altLang="en-US" dirty="0"/>
              <a:t>工作日：</a:t>
            </a:r>
            <a:r>
              <a:rPr lang="en-US" altLang="zh-CN" dirty="0"/>
              <a:t>15min</a:t>
            </a:r>
          </a:p>
          <a:p>
            <a:pPr marL="285750" indent="-285750">
              <a:buFont typeface="Arial" panose="020B0604020202020204" pitchFamily="34" charset="0"/>
              <a:buChar char="•"/>
            </a:pPr>
            <a:r>
              <a:rPr lang="zh-CN" altLang="en-US" dirty="0"/>
              <a:t>非工作日：</a:t>
            </a:r>
            <a:r>
              <a:rPr lang="en-US" altLang="zh-CN" dirty="0"/>
              <a:t>30min</a:t>
            </a:r>
          </a:p>
        </p:txBody>
      </p:sp>
      <p:cxnSp>
        <p:nvCxnSpPr>
          <p:cNvPr id="10" name="直接连接符 9"/>
          <p:cNvCxnSpPr/>
          <p:nvPr/>
        </p:nvCxnSpPr>
        <p:spPr>
          <a:xfrm>
            <a:off x="6372642" y="1181235"/>
            <a:ext cx="0" cy="5305829"/>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2361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F9D3-AC37-414E-93CE-BA4D75CA2A54}"/>
              </a:ext>
            </a:extLst>
          </p:cNvPr>
          <p:cNvSpPr>
            <a:spLocks noGrp="1"/>
          </p:cNvSpPr>
          <p:nvPr>
            <p:ph type="title"/>
          </p:nvPr>
        </p:nvSpPr>
        <p:spPr/>
        <p:txBody>
          <a:bodyPr/>
          <a:lstStyle/>
          <a:p>
            <a:r>
              <a:rPr lang="zh-CN" altLang="en-US" dirty="0"/>
              <a:t>校园接驳车服务评价</a:t>
            </a:r>
          </a:p>
        </p:txBody>
      </p:sp>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3" name="文本框 2"/>
          <p:cNvSpPr txBox="1"/>
          <p:nvPr/>
        </p:nvSpPr>
        <p:spPr>
          <a:xfrm>
            <a:off x="627350" y="1677580"/>
            <a:ext cx="5080363" cy="3785652"/>
          </a:xfrm>
          <a:prstGeom prst="rect">
            <a:avLst/>
          </a:prstGeom>
          <a:noFill/>
        </p:spPr>
        <p:txBody>
          <a:bodyPr wrap="square" rtlCol="0">
            <a:spAutoFit/>
          </a:bodyPr>
          <a:lstStyle/>
          <a:p>
            <a:endParaRPr lang="en-US" altLang="zh-CN" sz="2000" dirty="0"/>
          </a:p>
          <a:p>
            <a:r>
              <a:rPr lang="zh-CN" altLang="en-US" dirty="0"/>
              <a:t>连续性和畅通性：</a:t>
            </a:r>
            <a:endParaRPr lang="en-US" altLang="zh-CN" dirty="0"/>
          </a:p>
          <a:p>
            <a:pPr marL="285750" indent="-285750">
              <a:spcBef>
                <a:spcPts val="1200"/>
              </a:spcBef>
              <a:buFont typeface="Wingdings" panose="05000000000000000000" pitchFamily="2" charset="2"/>
              <a:buChar char="l"/>
            </a:pPr>
            <a:r>
              <a:rPr lang="zh-CN" altLang="en-US" dirty="0"/>
              <a:t>地铁出站有自动扶梯，进站无扶梯，不方便携带行李的乘客换乘</a:t>
            </a:r>
            <a:endParaRPr lang="en-US" altLang="zh-CN" dirty="0"/>
          </a:p>
          <a:p>
            <a:pPr marL="285750" indent="-285750">
              <a:spcBef>
                <a:spcPts val="1200"/>
              </a:spcBef>
              <a:buFont typeface="Wingdings" panose="05000000000000000000" pitchFamily="2" charset="2"/>
              <a:buChar char="l"/>
            </a:pPr>
            <a:r>
              <a:rPr lang="zh-CN" altLang="en-US" dirty="0"/>
              <a:t>从接驳车下站站点到地铁口的道路宽度较窄，且存在自行车占用人行道的情况。</a:t>
            </a:r>
            <a:endParaRPr lang="en-US" altLang="zh-CN" dirty="0"/>
          </a:p>
          <a:p>
            <a:pPr marL="285750" indent="-285750">
              <a:spcBef>
                <a:spcPts val="1200"/>
              </a:spcBef>
              <a:buFont typeface="Wingdings" panose="05000000000000000000" pitchFamily="2" charset="2"/>
              <a:buChar char="l"/>
            </a:pPr>
            <a:r>
              <a:rPr lang="zh-CN" altLang="en-US" dirty="0"/>
              <a:t>地铁末班车时间为</a:t>
            </a:r>
            <a:r>
              <a:rPr lang="en-US" altLang="zh-CN" dirty="0"/>
              <a:t>11</a:t>
            </a:r>
            <a:r>
              <a:rPr lang="zh-CN" altLang="en-US" dirty="0"/>
              <a:t>点，校园接驳车末班车为</a:t>
            </a:r>
            <a:r>
              <a:rPr lang="en-US" altLang="zh-CN" dirty="0"/>
              <a:t>22</a:t>
            </a:r>
            <a:r>
              <a:rPr lang="zh-CN" altLang="en-US" dirty="0"/>
              <a:t>：</a:t>
            </a:r>
            <a:r>
              <a:rPr lang="en-US" altLang="zh-CN" dirty="0"/>
              <a:t>05</a:t>
            </a:r>
            <a:r>
              <a:rPr lang="zh-CN" altLang="en-US" dirty="0"/>
              <a:t>，连续性和畅通性较差。</a:t>
            </a:r>
          </a:p>
          <a:p>
            <a:pPr>
              <a:spcBef>
                <a:spcPts val="1200"/>
              </a:spcBef>
            </a:pPr>
            <a:endParaRPr lang="en-US" altLang="zh-CN" dirty="0"/>
          </a:p>
          <a:p>
            <a:endParaRPr lang="en-US" altLang="zh-CN" dirty="0"/>
          </a:p>
          <a:p>
            <a:endParaRPr lang="zh-CN" altLang="en-US" dirty="0"/>
          </a:p>
        </p:txBody>
      </p:sp>
      <p:sp>
        <p:nvSpPr>
          <p:cNvPr id="14" name="iŝḷíḍe">
            <a:extLst>
              <a:ext uri="{FF2B5EF4-FFF2-40B4-BE49-F238E27FC236}">
                <a16:creationId xmlns:a16="http://schemas.microsoft.com/office/drawing/2014/main" id="{917942CB-01EE-4CAA-AB2C-DEAC7678FE37}"/>
              </a:ext>
            </a:extLst>
          </p:cNvPr>
          <p:cNvSpPr txBox="1">
            <a:spLocks/>
          </p:cNvSpPr>
          <p:nvPr/>
        </p:nvSpPr>
        <p:spPr bwMode="auto">
          <a:xfrm>
            <a:off x="807212" y="1292223"/>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4377" rtl="0" eaLnBrk="1" fontAlgn="auto" latinLnBrk="0" hangingPunct="1">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40A693"/>
                </a:solidFill>
                <a:effectLst/>
                <a:uLnTx/>
                <a:uFillTx/>
              </a:rPr>
              <a:t>存在问题</a:t>
            </a:r>
            <a:r>
              <a:rPr kumimoji="0" lang="zh-CN" altLang="en-US" sz="2000" b="1" i="0" u="none" strike="noStrike" kern="1200" cap="none" spc="0" normalizeH="0" baseline="0" noProof="0" dirty="0">
                <a:ln>
                  <a:noFill/>
                </a:ln>
                <a:solidFill>
                  <a:srgbClr val="40A693"/>
                </a:solidFill>
                <a:effectLst/>
                <a:uLnTx/>
                <a:uFillTx/>
              </a:rPr>
              <a:t>：</a:t>
            </a:r>
          </a:p>
        </p:txBody>
      </p:sp>
      <p:sp>
        <p:nvSpPr>
          <p:cNvPr id="6" name="文本框 5"/>
          <p:cNvSpPr txBox="1"/>
          <p:nvPr/>
        </p:nvSpPr>
        <p:spPr>
          <a:xfrm>
            <a:off x="6484287" y="1948281"/>
            <a:ext cx="5342031" cy="3046988"/>
          </a:xfrm>
          <a:prstGeom prst="rect">
            <a:avLst/>
          </a:prstGeom>
          <a:noFill/>
        </p:spPr>
        <p:txBody>
          <a:bodyPr wrap="square" rtlCol="0">
            <a:spAutoFit/>
          </a:bodyPr>
          <a:lstStyle/>
          <a:p>
            <a:r>
              <a:rPr lang="zh-CN" altLang="en-US" dirty="0"/>
              <a:t>适应性和便捷性：</a:t>
            </a:r>
            <a:endParaRPr lang="en-US" altLang="zh-CN" dirty="0"/>
          </a:p>
          <a:p>
            <a:pPr marL="285750" indent="-285750">
              <a:spcBef>
                <a:spcPts val="1200"/>
              </a:spcBef>
              <a:buFont typeface="Wingdings" panose="05000000000000000000" pitchFamily="2" charset="2"/>
              <a:buChar char="l"/>
            </a:pPr>
            <a:r>
              <a:rPr lang="zh-CN" altLang="en-US" dirty="0"/>
              <a:t>校园接驳车站有车站指示，但无运行站点地图，也没有张贴运行时刻表，且接驳车的平均等待时间与接驳车换乘时间相比较长。</a:t>
            </a:r>
            <a:endParaRPr lang="en-US" altLang="zh-CN" dirty="0"/>
          </a:p>
          <a:p>
            <a:pPr marL="285750" indent="-285750">
              <a:spcBef>
                <a:spcPts val="1200"/>
              </a:spcBef>
              <a:buFont typeface="Wingdings" panose="05000000000000000000" pitchFamily="2" charset="2"/>
              <a:buChar char="l"/>
            </a:pPr>
            <a:r>
              <a:rPr lang="zh-CN" altLang="en-US" dirty="0"/>
              <a:t>部分接驳车候车区无座椅，大多接驳车候车区无遮挡物（防晒、防雨雪）。</a:t>
            </a:r>
            <a:endParaRPr lang="en-US" altLang="zh-CN" dirty="0"/>
          </a:p>
          <a:p>
            <a:pPr marL="285750" indent="-285750">
              <a:spcBef>
                <a:spcPts val="1200"/>
              </a:spcBef>
              <a:buFont typeface="Wingdings" panose="05000000000000000000" pitchFamily="2" charset="2"/>
              <a:buChar char="l"/>
            </a:pPr>
            <a:r>
              <a:rPr lang="zh-CN" altLang="en-US" dirty="0"/>
              <a:t>法定小长假（如五一、国庆）属于法定节假日，但是离校、返校人数较多，按照节假日发车时间和发车数量不太能满足出行需求。</a:t>
            </a:r>
          </a:p>
        </p:txBody>
      </p:sp>
      <p:cxnSp>
        <p:nvCxnSpPr>
          <p:cNvPr id="10" name="直接连接符 9"/>
          <p:cNvCxnSpPr/>
          <p:nvPr/>
        </p:nvCxnSpPr>
        <p:spPr>
          <a:xfrm flipH="1">
            <a:off x="6066702" y="1886221"/>
            <a:ext cx="19532" cy="4258256"/>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3919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4535055" cy="656792"/>
          </a:xfrm>
        </p:spPr>
        <p:txBody>
          <a:bodyPr anchor="b">
            <a:normAutofit/>
          </a:bodyPr>
          <a:lstStyle/>
          <a:p>
            <a:r>
              <a:rPr lang="zh-CN" altLang="en-US" sz="3200" b="0" dirty="0">
                <a:latin typeface="+mj-ea"/>
              </a:rPr>
              <a:t>现状分析及规划理念</a:t>
            </a: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01</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4"/>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237159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F9D3-AC37-414E-93CE-BA4D75CA2A54}"/>
              </a:ext>
            </a:extLst>
          </p:cNvPr>
          <p:cNvSpPr>
            <a:spLocks noGrp="1"/>
          </p:cNvSpPr>
          <p:nvPr>
            <p:ph type="title"/>
          </p:nvPr>
        </p:nvSpPr>
        <p:spPr/>
        <p:txBody>
          <a:bodyPr/>
          <a:lstStyle/>
          <a:p>
            <a:r>
              <a:rPr lang="zh-CN" altLang="en-US" dirty="0"/>
              <a:t>校园接驳车改进方案</a:t>
            </a:r>
          </a:p>
        </p:txBody>
      </p:sp>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3" name="文本框 2"/>
          <p:cNvSpPr txBox="1"/>
          <p:nvPr/>
        </p:nvSpPr>
        <p:spPr>
          <a:xfrm>
            <a:off x="881024" y="2019883"/>
            <a:ext cx="5583570" cy="5601533"/>
          </a:xfrm>
          <a:prstGeom prst="rect">
            <a:avLst/>
          </a:prstGeom>
          <a:noFill/>
        </p:spPr>
        <p:txBody>
          <a:bodyPr wrap="square" rtlCol="0">
            <a:spAutoFit/>
          </a:bodyPr>
          <a:lstStyle/>
          <a:p>
            <a:r>
              <a:rPr lang="zh-CN" altLang="en-US" sz="2000" dirty="0"/>
              <a:t>校园内：</a:t>
            </a:r>
            <a:endParaRPr lang="en-US" altLang="zh-CN" sz="2000" dirty="0"/>
          </a:p>
          <a:p>
            <a:pPr marL="342900" indent="-342900">
              <a:spcBef>
                <a:spcPts val="1200"/>
              </a:spcBef>
              <a:buFont typeface="Wingdings" panose="05000000000000000000" pitchFamily="2" charset="2"/>
              <a:buChar char="l"/>
            </a:pPr>
            <a:r>
              <a:rPr lang="zh-CN" altLang="en-US" dirty="0"/>
              <a:t>在接驳车站点内张贴接驳车运行线路图、告知站点信息、增设发车时刻表，并且可以通过多次运行计算一个大概到站时间，可有效减少大家的平均等待时间。</a:t>
            </a:r>
            <a:endParaRPr lang="en-US" altLang="zh-CN" dirty="0"/>
          </a:p>
          <a:p>
            <a:pPr marL="342900" indent="-342900">
              <a:spcBef>
                <a:spcPts val="1200"/>
              </a:spcBef>
              <a:buFont typeface="Wingdings" panose="05000000000000000000" pitchFamily="2" charset="2"/>
              <a:buChar char="l"/>
            </a:pPr>
            <a:r>
              <a:rPr lang="zh-CN" altLang="en-US" dirty="0"/>
              <a:t>改善接驳车站台环境，布置座椅和站台遮挡设施，增加垃圾桶，并定期进行维护管理。</a:t>
            </a:r>
            <a:endParaRPr lang="en-US" altLang="zh-CN" dirty="0"/>
          </a:p>
          <a:p>
            <a:pPr marL="342900" indent="-342900">
              <a:spcBef>
                <a:spcPts val="1200"/>
              </a:spcBef>
              <a:buFont typeface="Wingdings" panose="05000000000000000000" pitchFamily="2" charset="2"/>
              <a:buChar char="l"/>
            </a:pPr>
            <a:r>
              <a:rPr lang="zh-CN" altLang="en-US" dirty="0"/>
              <a:t>延长接驳车服务时间，可通过出行调查结果，在</a:t>
            </a:r>
            <a:r>
              <a:rPr lang="en-US" altLang="zh-CN" dirty="0"/>
              <a:t>22:00-23:00</a:t>
            </a:r>
            <a:r>
              <a:rPr lang="zh-CN" altLang="en-US" dirty="0"/>
              <a:t>之间增加</a:t>
            </a:r>
            <a:r>
              <a:rPr lang="en-US" altLang="zh-CN" dirty="0"/>
              <a:t>1-2</a:t>
            </a:r>
            <a:r>
              <a:rPr lang="zh-CN" altLang="en-US" dirty="0"/>
              <a:t>个班次；或者在</a:t>
            </a:r>
            <a:r>
              <a:rPr lang="en-US" altLang="zh-CN" dirty="0"/>
              <a:t>22:30</a:t>
            </a:r>
            <a:r>
              <a:rPr lang="zh-CN" altLang="en-US" dirty="0"/>
              <a:t>以后开设一个夜间巴士，满人即走。</a:t>
            </a:r>
          </a:p>
          <a:p>
            <a:pPr marL="342900" indent="-342900">
              <a:spcBef>
                <a:spcPts val="1200"/>
              </a:spcBef>
              <a:buFont typeface="Wingdings" panose="05000000000000000000" pitchFamily="2" charset="2"/>
              <a:buChar char="l"/>
            </a:pPr>
            <a:r>
              <a:rPr lang="zh-CN" altLang="en-US" dirty="0"/>
              <a:t>离校、返校高峰时期，优化车辆调度，增加发车数量和发车频率。</a:t>
            </a:r>
          </a:p>
          <a:p>
            <a:pPr marL="342900" indent="-342900">
              <a:spcBef>
                <a:spcPts val="1200"/>
              </a:spcBef>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endParaRPr lang="en-US" altLang="zh-CN" dirty="0"/>
          </a:p>
          <a:p>
            <a:endParaRPr lang="zh-CN" altLang="en-US" dirty="0"/>
          </a:p>
          <a:p>
            <a:endParaRPr lang="zh-CN" altLang="en-US" dirty="0"/>
          </a:p>
        </p:txBody>
      </p:sp>
      <p:sp>
        <p:nvSpPr>
          <p:cNvPr id="7" name="iŝḷíḍe">
            <a:extLst>
              <a:ext uri="{FF2B5EF4-FFF2-40B4-BE49-F238E27FC236}">
                <a16:creationId xmlns:a16="http://schemas.microsoft.com/office/drawing/2014/main" id="{917942CB-01EE-4CAA-AB2C-DEAC7678FE37}"/>
              </a:ext>
            </a:extLst>
          </p:cNvPr>
          <p:cNvSpPr txBox="1">
            <a:spLocks/>
          </p:cNvSpPr>
          <p:nvPr/>
        </p:nvSpPr>
        <p:spPr bwMode="auto">
          <a:xfrm>
            <a:off x="807212" y="1292223"/>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4377" rtl="0" eaLnBrk="1" fontAlgn="auto" latinLnBrk="0" hangingPunct="1">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40A693"/>
                </a:solidFill>
                <a:effectLst/>
                <a:uLnTx/>
                <a:uFillTx/>
              </a:rPr>
              <a:t>改进方案</a:t>
            </a:r>
            <a:r>
              <a:rPr kumimoji="0" lang="zh-CN" altLang="en-US" sz="2000" b="1" i="0" u="none" strike="noStrike" kern="1200" cap="none" spc="0" normalizeH="0" baseline="0" noProof="0" dirty="0">
                <a:ln>
                  <a:noFill/>
                </a:ln>
                <a:solidFill>
                  <a:srgbClr val="40A693"/>
                </a:solidFill>
                <a:effectLst/>
                <a:uLnTx/>
                <a:uFillTx/>
              </a:rPr>
              <a:t>：</a:t>
            </a:r>
          </a:p>
        </p:txBody>
      </p:sp>
      <p:sp>
        <p:nvSpPr>
          <p:cNvPr id="5" name="文本框 4"/>
          <p:cNvSpPr txBox="1"/>
          <p:nvPr/>
        </p:nvSpPr>
        <p:spPr>
          <a:xfrm>
            <a:off x="7329516" y="2019883"/>
            <a:ext cx="4451231" cy="2523768"/>
          </a:xfrm>
          <a:prstGeom prst="rect">
            <a:avLst/>
          </a:prstGeom>
          <a:noFill/>
        </p:spPr>
        <p:txBody>
          <a:bodyPr wrap="square" rtlCol="0">
            <a:spAutoFit/>
          </a:bodyPr>
          <a:lstStyle/>
          <a:p>
            <a:r>
              <a:rPr lang="zh-CN" altLang="en-US" sz="2000" dirty="0"/>
              <a:t>校园外：</a:t>
            </a:r>
            <a:endParaRPr lang="en-US" altLang="zh-CN" sz="2000" dirty="0"/>
          </a:p>
          <a:p>
            <a:pPr marL="285750" indent="-285750">
              <a:spcBef>
                <a:spcPts val="1200"/>
              </a:spcBef>
              <a:buFont typeface="Wingdings" panose="05000000000000000000" pitchFamily="2" charset="2"/>
              <a:buChar char="l"/>
            </a:pPr>
            <a:r>
              <a:rPr lang="zh-CN" altLang="en-US" dirty="0"/>
              <a:t>增设下行自动扶梯，提高携带行李箱的乘客的出行便捷性和畅通性。</a:t>
            </a:r>
            <a:endParaRPr lang="en-US" altLang="zh-CN" dirty="0"/>
          </a:p>
          <a:p>
            <a:pPr marL="285750" indent="-285750">
              <a:spcBef>
                <a:spcPts val="1200"/>
              </a:spcBef>
              <a:buFont typeface="Wingdings" panose="05000000000000000000" pitchFamily="2" charset="2"/>
              <a:buChar char="l"/>
            </a:pPr>
            <a:r>
              <a:rPr lang="zh-CN" altLang="en-US" dirty="0"/>
              <a:t>适当拓宽从接驳车到地铁口的道路宽度，重点考虑分离行人与非机动车。</a:t>
            </a:r>
            <a:endParaRPr lang="en-US" altLang="zh-CN" dirty="0"/>
          </a:p>
          <a:p>
            <a:pPr marL="285750" indent="-285750">
              <a:spcBef>
                <a:spcPts val="1200"/>
              </a:spcBef>
              <a:buFont typeface="Wingdings" panose="05000000000000000000" pitchFamily="2" charset="2"/>
              <a:buChar char="l"/>
            </a:pPr>
            <a:r>
              <a:rPr lang="zh-CN" altLang="en-US" dirty="0"/>
              <a:t>有效规划人行道和自行车停放点，减少自行车占道现象。</a:t>
            </a:r>
            <a:endParaRPr lang="en-US" altLang="zh-CN" dirty="0"/>
          </a:p>
        </p:txBody>
      </p:sp>
      <p:cxnSp>
        <p:nvCxnSpPr>
          <p:cNvPr id="9" name="直接连接符 8"/>
          <p:cNvCxnSpPr/>
          <p:nvPr/>
        </p:nvCxnSpPr>
        <p:spPr>
          <a:xfrm flipH="1">
            <a:off x="6801357" y="2019883"/>
            <a:ext cx="19532" cy="4258256"/>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8047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F9D3-AC37-414E-93CE-BA4D75CA2A54}"/>
              </a:ext>
            </a:extLst>
          </p:cNvPr>
          <p:cNvSpPr>
            <a:spLocks noGrp="1"/>
          </p:cNvSpPr>
          <p:nvPr>
            <p:ph type="title"/>
          </p:nvPr>
        </p:nvSpPr>
        <p:spPr/>
        <p:txBody>
          <a:bodyPr/>
          <a:lstStyle/>
          <a:p>
            <a:r>
              <a:rPr lang="zh-CN" altLang="en-US" dirty="0"/>
              <a:t>校园接驳车补充意见</a:t>
            </a:r>
          </a:p>
        </p:txBody>
      </p:sp>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3" name="文本框 2"/>
          <p:cNvSpPr txBox="1"/>
          <p:nvPr/>
        </p:nvSpPr>
        <p:spPr>
          <a:xfrm>
            <a:off x="881024" y="2019883"/>
            <a:ext cx="5583570" cy="6309420"/>
          </a:xfrm>
          <a:prstGeom prst="rect">
            <a:avLst/>
          </a:prstGeom>
          <a:noFill/>
        </p:spPr>
        <p:txBody>
          <a:bodyPr wrap="square" rtlCol="0">
            <a:spAutoFit/>
          </a:bodyPr>
          <a:lstStyle/>
          <a:p>
            <a:r>
              <a:rPr lang="zh-CN" altLang="en-US" sz="2000" dirty="0"/>
              <a:t>校园内：</a:t>
            </a:r>
            <a:endParaRPr lang="en-US" altLang="zh-CN" sz="2000" dirty="0"/>
          </a:p>
          <a:p>
            <a:pPr marL="342900" indent="-342900">
              <a:spcBef>
                <a:spcPts val="1200"/>
              </a:spcBef>
              <a:buFont typeface="Wingdings" panose="05000000000000000000" pitchFamily="2" charset="2"/>
              <a:buChar char="l"/>
            </a:pPr>
            <a:r>
              <a:rPr lang="zh-CN" altLang="en-US" dirty="0"/>
              <a:t>缺少校园内循环巴士；可以根据校园内功能分区（位于学校不同方位的学生生活区、相对集中的教学实验区），基于学生出行调查的结果，合理设置多条校园循环巴士的运行路线和停靠站点。</a:t>
            </a:r>
            <a:endParaRPr lang="en-US" altLang="zh-CN" dirty="0"/>
          </a:p>
          <a:p>
            <a:pPr marL="342900" indent="-342900">
              <a:spcBef>
                <a:spcPts val="1200"/>
              </a:spcBef>
              <a:buFont typeface="Wingdings" panose="05000000000000000000" pitchFamily="2" charset="2"/>
              <a:buChar char="l"/>
            </a:pPr>
            <a:r>
              <a:rPr lang="zh-CN" altLang="en-US" dirty="0"/>
              <a:t>对于校内循环巴士，可以通过适当收费，控制乘车人数；也可以通过增加校内循环巴士班次，对师生免费来鼓励校园内的公共交通出行。</a:t>
            </a:r>
            <a:endParaRPr lang="en-US" altLang="zh-CN" dirty="0"/>
          </a:p>
          <a:p>
            <a:pPr marL="342900" indent="-342900">
              <a:spcBef>
                <a:spcPts val="1200"/>
              </a:spcBef>
              <a:buFont typeface="Wingdings" panose="05000000000000000000" pitchFamily="2" charset="2"/>
              <a:buChar char="l"/>
            </a:pPr>
            <a:r>
              <a:rPr lang="zh-CN" altLang="en-US" dirty="0"/>
              <a:t>从生态的角度出发，校园循环巴士可以由汽车改为电瓶车，改用体积较小的电瓶车可更好地解决交通拥挤的问题。</a:t>
            </a:r>
            <a:endParaRPr lang="en-US" altLang="zh-CN" dirty="0"/>
          </a:p>
          <a:p>
            <a:pPr marL="342900" indent="-342900">
              <a:spcBef>
                <a:spcPts val="1200"/>
              </a:spcBef>
              <a:buFont typeface="Wingdings" panose="05000000000000000000" pitchFamily="2" charset="2"/>
              <a:buChar char="l"/>
            </a:pPr>
            <a:r>
              <a:rPr lang="zh-CN" altLang="en-US" dirty="0"/>
              <a:t>如果条件允许，可以做到随叫随停（或部分路段随叫随停），方便学生及教职工的出行。</a:t>
            </a:r>
            <a:endParaRPr lang="en-US" altLang="zh-CN" dirty="0"/>
          </a:p>
          <a:p>
            <a:pPr marL="342900" indent="-342900">
              <a:spcBef>
                <a:spcPts val="1200"/>
              </a:spcBef>
              <a:buFont typeface="Wingdings" panose="05000000000000000000" pitchFamily="2" charset="2"/>
              <a:buChar char="l"/>
            </a:pPr>
            <a:endParaRPr lang="en-US" altLang="zh-CN" dirty="0"/>
          </a:p>
          <a:p>
            <a:pPr marL="342900" indent="-342900">
              <a:spcBef>
                <a:spcPts val="1200"/>
              </a:spcBef>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endParaRPr lang="en-US" altLang="zh-CN" dirty="0"/>
          </a:p>
          <a:p>
            <a:endParaRPr lang="zh-CN" altLang="en-US" dirty="0"/>
          </a:p>
          <a:p>
            <a:endParaRPr lang="zh-CN" altLang="en-US" dirty="0"/>
          </a:p>
        </p:txBody>
      </p:sp>
      <p:sp>
        <p:nvSpPr>
          <p:cNvPr id="7" name="iŝḷíḍe">
            <a:extLst>
              <a:ext uri="{FF2B5EF4-FFF2-40B4-BE49-F238E27FC236}">
                <a16:creationId xmlns:a16="http://schemas.microsoft.com/office/drawing/2014/main" id="{917942CB-01EE-4CAA-AB2C-DEAC7678FE37}"/>
              </a:ext>
            </a:extLst>
          </p:cNvPr>
          <p:cNvSpPr txBox="1">
            <a:spLocks/>
          </p:cNvSpPr>
          <p:nvPr/>
        </p:nvSpPr>
        <p:spPr bwMode="auto">
          <a:xfrm>
            <a:off x="807212" y="1292223"/>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4377" rtl="0" eaLnBrk="1" fontAlgn="auto" latinLnBrk="0" hangingPunct="1">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40A693"/>
                </a:solidFill>
                <a:effectLst/>
                <a:uLnTx/>
                <a:uFillTx/>
              </a:rPr>
              <a:t>补充意见</a:t>
            </a:r>
            <a:r>
              <a:rPr kumimoji="0" lang="zh-CN" altLang="en-US" sz="2000" b="1" i="0" u="none" strike="noStrike" kern="1200" cap="none" spc="0" normalizeH="0" baseline="0" noProof="0" dirty="0">
                <a:ln>
                  <a:noFill/>
                </a:ln>
                <a:solidFill>
                  <a:srgbClr val="40A693"/>
                </a:solidFill>
                <a:effectLst/>
                <a:uLnTx/>
                <a:uFillTx/>
              </a:rPr>
              <a:t>：</a:t>
            </a:r>
          </a:p>
        </p:txBody>
      </p:sp>
      <p:sp>
        <p:nvSpPr>
          <p:cNvPr id="5" name="文本框 4"/>
          <p:cNvSpPr txBox="1"/>
          <p:nvPr/>
        </p:nvSpPr>
        <p:spPr>
          <a:xfrm>
            <a:off x="7329516" y="2019883"/>
            <a:ext cx="4451231" cy="3231654"/>
          </a:xfrm>
          <a:prstGeom prst="rect">
            <a:avLst/>
          </a:prstGeom>
          <a:noFill/>
        </p:spPr>
        <p:txBody>
          <a:bodyPr wrap="square" rtlCol="0">
            <a:spAutoFit/>
          </a:bodyPr>
          <a:lstStyle/>
          <a:p>
            <a:r>
              <a:rPr lang="zh-CN" altLang="en-US" sz="2000" dirty="0"/>
              <a:t>校园外：</a:t>
            </a:r>
          </a:p>
          <a:p>
            <a:pPr marL="285750" indent="-285750">
              <a:spcBef>
                <a:spcPts val="1200"/>
              </a:spcBef>
              <a:buFont typeface="Wingdings" panose="05000000000000000000" pitchFamily="2" charset="2"/>
              <a:buChar char="l"/>
            </a:pPr>
            <a:r>
              <a:rPr lang="zh-CN" altLang="en-US" dirty="0"/>
              <a:t>增设校区间的长途巴士。可以根据学生和教职工的出行调查结果合理安排各校区之间的发车班次。</a:t>
            </a:r>
            <a:endParaRPr lang="en-US" altLang="zh-CN" dirty="0"/>
          </a:p>
          <a:p>
            <a:pPr marL="285750" indent="-285750">
              <a:spcBef>
                <a:spcPts val="1200"/>
              </a:spcBef>
              <a:buFont typeface="Wingdings" panose="05000000000000000000" pitchFamily="2" charset="2"/>
              <a:buChar char="l"/>
            </a:pPr>
            <a:r>
              <a:rPr lang="zh-CN" altLang="en-US" dirty="0"/>
              <a:t>如果条件允许，可以根据需求，在特殊节假日期间设置车站</a:t>
            </a:r>
            <a:r>
              <a:rPr lang="en-US" altLang="zh-CN" dirty="0"/>
              <a:t>-</a:t>
            </a:r>
            <a:r>
              <a:rPr lang="zh-CN" altLang="en-US" dirty="0"/>
              <a:t>校园巴士，可以通过适当收费来控制乘车人数。</a:t>
            </a:r>
            <a:endParaRPr lang="en-US" altLang="zh-CN" dirty="0"/>
          </a:p>
          <a:p>
            <a:pPr>
              <a:spcBef>
                <a:spcPts val="1200"/>
              </a:spcBef>
            </a:pPr>
            <a:endParaRPr lang="en-US" altLang="zh-CN" dirty="0"/>
          </a:p>
          <a:p>
            <a:pPr>
              <a:spcBef>
                <a:spcPts val="1200"/>
              </a:spcBef>
            </a:pPr>
            <a:endParaRPr lang="en-US" altLang="zh-CN" dirty="0"/>
          </a:p>
        </p:txBody>
      </p:sp>
      <p:cxnSp>
        <p:nvCxnSpPr>
          <p:cNvPr id="9" name="直接连接符 8"/>
          <p:cNvCxnSpPr/>
          <p:nvPr/>
        </p:nvCxnSpPr>
        <p:spPr>
          <a:xfrm flipH="1">
            <a:off x="6801357" y="2019883"/>
            <a:ext cx="19532" cy="4258256"/>
          </a:xfrm>
          <a:prstGeom prst="line">
            <a:avLst/>
          </a:prstGeom>
        </p:spPr>
        <p:style>
          <a:lnRef idx="3">
            <a:schemeClr val="accent1"/>
          </a:lnRef>
          <a:fillRef idx="0">
            <a:schemeClr val="accent1"/>
          </a:fillRef>
          <a:effectRef idx="2">
            <a:schemeClr val="accent1"/>
          </a:effectRef>
          <a:fontRef idx="minor">
            <a:schemeClr val="tx1"/>
          </a:fontRef>
        </p:style>
      </p:cxn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014" y="2032955"/>
            <a:ext cx="4784128" cy="3764230"/>
          </a:xfrm>
          <a:prstGeom prst="rect">
            <a:avLst/>
          </a:prstGeom>
        </p:spPr>
      </p:pic>
    </p:spTree>
    <p:extLst>
      <p:ext uri="{BB962C8B-B14F-4D97-AF65-F5344CB8AC3E}">
        <p14:creationId xmlns:p14="http://schemas.microsoft.com/office/powerpoint/2010/main" val="3906709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F9D3-AC37-414E-93CE-BA4D75CA2A54}"/>
              </a:ext>
            </a:extLst>
          </p:cNvPr>
          <p:cNvSpPr>
            <a:spLocks noGrp="1"/>
          </p:cNvSpPr>
          <p:nvPr>
            <p:ph type="title"/>
          </p:nvPr>
        </p:nvSpPr>
        <p:spPr/>
        <p:txBody>
          <a:bodyPr/>
          <a:lstStyle/>
          <a:p>
            <a:r>
              <a:rPr lang="zh-CN" altLang="en-US" dirty="0"/>
              <a:t>校园接驳车补充意见</a:t>
            </a:r>
          </a:p>
        </p:txBody>
      </p:sp>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3" name="文本框 2"/>
          <p:cNvSpPr txBox="1"/>
          <p:nvPr/>
        </p:nvSpPr>
        <p:spPr>
          <a:xfrm>
            <a:off x="881024" y="2019883"/>
            <a:ext cx="5583570" cy="6309420"/>
          </a:xfrm>
          <a:prstGeom prst="rect">
            <a:avLst/>
          </a:prstGeom>
          <a:noFill/>
        </p:spPr>
        <p:txBody>
          <a:bodyPr wrap="square" rtlCol="0">
            <a:spAutoFit/>
          </a:bodyPr>
          <a:lstStyle/>
          <a:p>
            <a:r>
              <a:rPr lang="zh-CN" altLang="en-US" sz="2000" dirty="0"/>
              <a:t>校园内：</a:t>
            </a:r>
            <a:endParaRPr lang="en-US" altLang="zh-CN" sz="2000" dirty="0"/>
          </a:p>
          <a:p>
            <a:pPr marL="342900" indent="-342900">
              <a:spcBef>
                <a:spcPts val="1200"/>
              </a:spcBef>
              <a:buFont typeface="Wingdings" panose="05000000000000000000" pitchFamily="2" charset="2"/>
              <a:buChar char="l"/>
            </a:pPr>
            <a:r>
              <a:rPr lang="zh-CN" altLang="en-US" dirty="0"/>
              <a:t>缺少校园内循环巴士；可以根据校园内功能分区（位于学校不同方位的学生生活区、相对集中的教学实验区），基于学生出行调查的结果，合理设置多条校园循环巴士的运行路线和停靠站点。</a:t>
            </a:r>
            <a:endParaRPr lang="en-US" altLang="zh-CN" dirty="0"/>
          </a:p>
          <a:p>
            <a:pPr marL="342900" indent="-342900">
              <a:spcBef>
                <a:spcPts val="1200"/>
              </a:spcBef>
              <a:buFont typeface="Wingdings" panose="05000000000000000000" pitchFamily="2" charset="2"/>
              <a:buChar char="l"/>
            </a:pPr>
            <a:r>
              <a:rPr lang="zh-CN" altLang="en-US" dirty="0"/>
              <a:t>对于校内循环巴士，可以通过适当收费，控制乘车人数；也可以通过增加校内循环巴士班次，对师生免费来鼓励校园内的公共交通出行。</a:t>
            </a:r>
            <a:endParaRPr lang="en-US" altLang="zh-CN" dirty="0"/>
          </a:p>
          <a:p>
            <a:pPr marL="342900" indent="-342900">
              <a:spcBef>
                <a:spcPts val="1200"/>
              </a:spcBef>
              <a:buFont typeface="Wingdings" panose="05000000000000000000" pitchFamily="2" charset="2"/>
              <a:buChar char="l"/>
            </a:pPr>
            <a:r>
              <a:rPr lang="zh-CN" altLang="en-US" dirty="0"/>
              <a:t>从生态的角度出发，校园循环巴士可以由汽车改为电瓶车，改用体积较小的电瓶车可更好地解决交通拥挤的问题。</a:t>
            </a:r>
            <a:endParaRPr lang="en-US" altLang="zh-CN" dirty="0"/>
          </a:p>
          <a:p>
            <a:pPr marL="342900" indent="-342900">
              <a:spcBef>
                <a:spcPts val="1200"/>
              </a:spcBef>
              <a:buFont typeface="Wingdings" panose="05000000000000000000" pitchFamily="2" charset="2"/>
              <a:buChar char="l"/>
            </a:pPr>
            <a:r>
              <a:rPr lang="zh-CN" altLang="en-US" dirty="0"/>
              <a:t>如果条件允许，可以做到随叫随停（或部分路段随叫随停），方便学生及教职工的出行。</a:t>
            </a:r>
            <a:endParaRPr lang="en-US" altLang="zh-CN" dirty="0"/>
          </a:p>
          <a:p>
            <a:pPr marL="342900" indent="-342900">
              <a:spcBef>
                <a:spcPts val="1200"/>
              </a:spcBef>
              <a:buFont typeface="Wingdings" panose="05000000000000000000" pitchFamily="2" charset="2"/>
              <a:buChar char="l"/>
            </a:pPr>
            <a:endParaRPr lang="en-US" altLang="zh-CN" dirty="0"/>
          </a:p>
          <a:p>
            <a:pPr marL="342900" indent="-342900">
              <a:spcBef>
                <a:spcPts val="1200"/>
              </a:spcBef>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endParaRPr lang="en-US" altLang="zh-CN" dirty="0"/>
          </a:p>
          <a:p>
            <a:endParaRPr lang="zh-CN" altLang="en-US" dirty="0"/>
          </a:p>
          <a:p>
            <a:endParaRPr lang="zh-CN" altLang="en-US" dirty="0"/>
          </a:p>
        </p:txBody>
      </p:sp>
      <p:sp>
        <p:nvSpPr>
          <p:cNvPr id="7" name="iŝḷíḍe">
            <a:extLst>
              <a:ext uri="{FF2B5EF4-FFF2-40B4-BE49-F238E27FC236}">
                <a16:creationId xmlns:a16="http://schemas.microsoft.com/office/drawing/2014/main" id="{917942CB-01EE-4CAA-AB2C-DEAC7678FE37}"/>
              </a:ext>
            </a:extLst>
          </p:cNvPr>
          <p:cNvSpPr txBox="1">
            <a:spLocks/>
          </p:cNvSpPr>
          <p:nvPr/>
        </p:nvSpPr>
        <p:spPr bwMode="auto">
          <a:xfrm>
            <a:off x="807212" y="1292223"/>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4377" rtl="0" eaLnBrk="1" fontAlgn="auto" latinLnBrk="0" hangingPunct="1">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40A693"/>
                </a:solidFill>
                <a:effectLst/>
                <a:uLnTx/>
                <a:uFillTx/>
              </a:rPr>
              <a:t>补充意见</a:t>
            </a:r>
            <a:r>
              <a:rPr kumimoji="0" lang="zh-CN" altLang="en-US" sz="2000" b="1" i="0" u="none" strike="noStrike" kern="1200" cap="none" spc="0" normalizeH="0" baseline="0" noProof="0" dirty="0">
                <a:ln>
                  <a:noFill/>
                </a:ln>
                <a:solidFill>
                  <a:srgbClr val="40A693"/>
                </a:solidFill>
                <a:effectLst/>
                <a:uLnTx/>
                <a:uFillTx/>
              </a:rPr>
              <a:t>：</a:t>
            </a:r>
          </a:p>
        </p:txBody>
      </p:sp>
      <p:sp>
        <p:nvSpPr>
          <p:cNvPr id="5" name="文本框 4"/>
          <p:cNvSpPr txBox="1"/>
          <p:nvPr/>
        </p:nvSpPr>
        <p:spPr>
          <a:xfrm>
            <a:off x="7329516" y="2019883"/>
            <a:ext cx="4451231" cy="3231654"/>
          </a:xfrm>
          <a:prstGeom prst="rect">
            <a:avLst/>
          </a:prstGeom>
          <a:noFill/>
        </p:spPr>
        <p:txBody>
          <a:bodyPr wrap="square" rtlCol="0">
            <a:spAutoFit/>
          </a:bodyPr>
          <a:lstStyle/>
          <a:p>
            <a:r>
              <a:rPr lang="zh-CN" altLang="en-US" sz="2000" dirty="0"/>
              <a:t>校园外：</a:t>
            </a:r>
          </a:p>
          <a:p>
            <a:pPr marL="285750" indent="-285750">
              <a:spcBef>
                <a:spcPts val="1200"/>
              </a:spcBef>
              <a:buFont typeface="Wingdings" panose="05000000000000000000" pitchFamily="2" charset="2"/>
              <a:buChar char="l"/>
            </a:pPr>
            <a:r>
              <a:rPr lang="zh-CN" altLang="en-US" dirty="0"/>
              <a:t>增设校区间的长途巴士。可以根据学生和教职工的出行调查结果合理安排各校区之间的发车班次。</a:t>
            </a:r>
            <a:endParaRPr lang="en-US" altLang="zh-CN" dirty="0"/>
          </a:p>
          <a:p>
            <a:pPr marL="285750" indent="-285750">
              <a:spcBef>
                <a:spcPts val="1200"/>
              </a:spcBef>
              <a:buFont typeface="Wingdings" panose="05000000000000000000" pitchFamily="2" charset="2"/>
              <a:buChar char="l"/>
            </a:pPr>
            <a:r>
              <a:rPr lang="zh-CN" altLang="en-US" dirty="0"/>
              <a:t>如果条件允许，可以根据需求，在特殊节假日期间设置车站</a:t>
            </a:r>
            <a:r>
              <a:rPr lang="en-US" altLang="zh-CN" dirty="0"/>
              <a:t>-</a:t>
            </a:r>
            <a:r>
              <a:rPr lang="zh-CN" altLang="en-US" dirty="0"/>
              <a:t>校园巴士，可以通过适当收费来控制乘车人数。</a:t>
            </a:r>
            <a:endParaRPr lang="en-US" altLang="zh-CN" dirty="0"/>
          </a:p>
          <a:p>
            <a:pPr>
              <a:spcBef>
                <a:spcPts val="1200"/>
              </a:spcBef>
            </a:pPr>
            <a:endParaRPr lang="en-US" altLang="zh-CN" dirty="0"/>
          </a:p>
          <a:p>
            <a:pPr>
              <a:spcBef>
                <a:spcPts val="1200"/>
              </a:spcBef>
            </a:pPr>
            <a:endParaRPr lang="en-US" altLang="zh-CN" dirty="0"/>
          </a:p>
        </p:txBody>
      </p:sp>
      <p:cxnSp>
        <p:nvCxnSpPr>
          <p:cNvPr id="9" name="直接连接符 8"/>
          <p:cNvCxnSpPr/>
          <p:nvPr/>
        </p:nvCxnSpPr>
        <p:spPr>
          <a:xfrm flipH="1">
            <a:off x="6801357" y="2019883"/>
            <a:ext cx="19532" cy="4258256"/>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9872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6938720" cy="656792"/>
          </a:xfrm>
        </p:spPr>
        <p:txBody>
          <a:bodyPr anchor="b">
            <a:normAutofit/>
          </a:bodyPr>
          <a:lstStyle/>
          <a:p>
            <a:r>
              <a:rPr lang="zh-CN" altLang="en-US" sz="3200" dirty="0"/>
              <a:t>校园静态交通研究</a:t>
            </a:r>
          </a:p>
        </p:txBody>
      </p:sp>
      <p:sp>
        <p:nvSpPr>
          <p:cNvPr id="6" name="文本占位符 5"/>
          <p:cNvSpPr>
            <a:spLocks noGrp="1"/>
          </p:cNvSpPr>
          <p:nvPr userDrawn="1">
            <p:ph type="body" idx="1"/>
          </p:nvPr>
        </p:nvSpPr>
        <p:spPr>
          <a:xfrm>
            <a:off x="1026474" y="2328315"/>
            <a:ext cx="4535055" cy="1015623"/>
          </a:xfrm>
        </p:spPr>
        <p:txBody>
          <a:bodyPr>
            <a:normAutofit/>
          </a:bodyPr>
          <a:lstStyle/>
          <a:p>
            <a:pPr marL="171450" lvl="0" indent="-171450">
              <a:buFont typeface="Arial" panose="020B0604020202020204" pitchFamily="34" charset="0"/>
              <a:buChar char="•"/>
            </a:pPr>
            <a:r>
              <a:rPr lang="zh-CN" altLang="en-US" sz="1400" dirty="0">
                <a:solidFill>
                  <a:schemeClr val="tx1">
                    <a:lumMod val="50000"/>
                    <a:lumOff val="50000"/>
                  </a:schemeClr>
                </a:solidFill>
              </a:rPr>
              <a:t>需求分析、现状研究与改善建议</a:t>
            </a:r>
            <a:endParaRPr lang="en-US" altLang="zh-CN" sz="1400" dirty="0">
              <a:solidFill>
                <a:schemeClr val="tx1">
                  <a:lumMod val="50000"/>
                  <a:lumOff val="50000"/>
                </a:schemeClr>
              </a:solidFill>
            </a:endParaRP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04</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1263904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zh-CN" altLang="en-US" dirty="0"/>
              <a:t>停车需求分析</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sp>
        <p:nvSpPr>
          <p:cNvPr id="16" name="ïŝḻîḓé">
            <a:extLst>
              <a:ext uri="{FF2B5EF4-FFF2-40B4-BE49-F238E27FC236}">
                <a16:creationId xmlns:a16="http://schemas.microsoft.com/office/drawing/2014/main" id="{5E677C5F-6325-4929-8F3E-52879C8575AC}"/>
              </a:ext>
            </a:extLst>
          </p:cNvPr>
          <p:cNvSpPr/>
          <p:nvPr/>
        </p:nvSpPr>
        <p:spPr>
          <a:xfrm>
            <a:off x="947566" y="2087008"/>
            <a:ext cx="7663033" cy="799807"/>
          </a:xfrm>
          <a:prstGeom prst="rect">
            <a:avLst/>
          </a:prstGeom>
        </p:spPr>
        <p:txBody>
          <a:bodyPr wrap="square">
            <a:normAutofit/>
          </a:bodyPr>
          <a:lstStyle/>
          <a:p>
            <a:pPr marL="171450" indent="-171450">
              <a:lnSpc>
                <a:spcPct val="120000"/>
              </a:lnSpc>
              <a:buFont typeface="Wingdings" panose="05000000000000000000" pitchFamily="2" charset="2"/>
              <a:buChar char="p"/>
            </a:pPr>
            <a:r>
              <a:rPr lang="zh-CN" altLang="en-US" dirty="0">
                <a:latin typeface="+mn-ea"/>
              </a:rPr>
              <a:t>主要人群：教职工、少量学生及外来人员</a:t>
            </a:r>
            <a:endParaRPr lang="en-US" altLang="zh-CN" dirty="0">
              <a:latin typeface="+mn-ea"/>
            </a:endParaRPr>
          </a:p>
          <a:p>
            <a:pPr marL="171450" indent="-171450">
              <a:lnSpc>
                <a:spcPct val="120000"/>
              </a:lnSpc>
              <a:buFont typeface="Wingdings" panose="05000000000000000000" pitchFamily="2" charset="2"/>
              <a:buChar char="p"/>
            </a:pPr>
            <a:r>
              <a:rPr lang="zh-CN" altLang="en-US" dirty="0">
                <a:latin typeface="+mn-ea"/>
              </a:rPr>
              <a:t>主要区域：办公楼、教学楼、活动场所（如金智楼）附近停车场及道路</a:t>
            </a:r>
          </a:p>
        </p:txBody>
      </p:sp>
      <p:sp>
        <p:nvSpPr>
          <p:cNvPr id="17" name="íṡļiďè">
            <a:extLst>
              <a:ext uri="{FF2B5EF4-FFF2-40B4-BE49-F238E27FC236}">
                <a16:creationId xmlns:a16="http://schemas.microsoft.com/office/drawing/2014/main" id="{1C0E12E9-D613-4421-B409-0FDDA012A8E3}"/>
              </a:ext>
            </a:extLst>
          </p:cNvPr>
          <p:cNvSpPr/>
          <p:nvPr/>
        </p:nvSpPr>
        <p:spPr>
          <a:xfrm>
            <a:off x="795168" y="1333347"/>
            <a:ext cx="2315647" cy="621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zh-CN" altLang="en-US" sz="2400" b="1" dirty="0">
                <a:solidFill>
                  <a:schemeClr val="bg1"/>
                </a:solidFill>
              </a:rPr>
              <a:t>机动车停车需求</a:t>
            </a:r>
          </a:p>
        </p:txBody>
      </p:sp>
      <p:sp>
        <p:nvSpPr>
          <p:cNvPr id="15" name="íSḻïḓê">
            <a:extLst>
              <a:ext uri="{FF2B5EF4-FFF2-40B4-BE49-F238E27FC236}">
                <a16:creationId xmlns:a16="http://schemas.microsoft.com/office/drawing/2014/main" id="{C981DE04-AE63-4AA7-A085-128F2F0E03EA}"/>
              </a:ext>
            </a:extLst>
          </p:cNvPr>
          <p:cNvSpPr/>
          <p:nvPr/>
        </p:nvSpPr>
        <p:spPr>
          <a:xfrm>
            <a:off x="795167" y="3127329"/>
            <a:ext cx="2662408" cy="610200"/>
          </a:xfrm>
          <a:prstGeom prst="roundRect">
            <a:avLst>
              <a:gd name="adj" fmla="val 50000"/>
            </a:avLst>
          </a:prstGeom>
          <a:solidFill>
            <a:srgbClr val="23A8A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lnSpc>
                <a:spcPct val="120000"/>
              </a:lnSpc>
            </a:pPr>
            <a:r>
              <a:rPr lang="zh-CN" altLang="en-US" sz="2400" b="1" dirty="0">
                <a:solidFill>
                  <a:schemeClr val="bg1"/>
                </a:solidFill>
              </a:rPr>
              <a:t>非机动车停车需求</a:t>
            </a:r>
          </a:p>
        </p:txBody>
      </p:sp>
      <p:sp>
        <p:nvSpPr>
          <p:cNvPr id="10" name="ïŝḻîḓé">
            <a:extLst>
              <a:ext uri="{FF2B5EF4-FFF2-40B4-BE49-F238E27FC236}">
                <a16:creationId xmlns:a16="http://schemas.microsoft.com/office/drawing/2014/main" id="{D2F3246B-5039-4692-9C9B-6B4D352780D9}"/>
              </a:ext>
            </a:extLst>
          </p:cNvPr>
          <p:cNvSpPr/>
          <p:nvPr/>
        </p:nvSpPr>
        <p:spPr>
          <a:xfrm>
            <a:off x="947566" y="3868228"/>
            <a:ext cx="7663033" cy="799807"/>
          </a:xfrm>
          <a:prstGeom prst="rect">
            <a:avLst/>
          </a:prstGeom>
        </p:spPr>
        <p:txBody>
          <a:bodyPr wrap="square">
            <a:normAutofit/>
          </a:bodyPr>
          <a:lstStyle/>
          <a:p>
            <a:pPr marL="171450" indent="-171450">
              <a:lnSpc>
                <a:spcPct val="120000"/>
              </a:lnSpc>
              <a:buFont typeface="Wingdings" panose="05000000000000000000" pitchFamily="2" charset="2"/>
              <a:buChar char="p"/>
            </a:pPr>
            <a:r>
              <a:rPr lang="zh-CN" altLang="en-US" dirty="0">
                <a:latin typeface="+mn-ea"/>
              </a:rPr>
              <a:t>主要人群：学生</a:t>
            </a:r>
            <a:endParaRPr lang="en-US" altLang="zh-CN" dirty="0">
              <a:latin typeface="+mn-ea"/>
            </a:endParaRPr>
          </a:p>
          <a:p>
            <a:pPr marL="171450" indent="-171450">
              <a:lnSpc>
                <a:spcPct val="120000"/>
              </a:lnSpc>
              <a:buFont typeface="Wingdings" panose="05000000000000000000" pitchFamily="2" charset="2"/>
              <a:buChar char="p"/>
            </a:pPr>
            <a:r>
              <a:rPr lang="zh-CN" altLang="en-US" dirty="0">
                <a:latin typeface="+mn-ea"/>
              </a:rPr>
              <a:t>主要区域：教学楼、宿舍楼附近停车区域</a:t>
            </a:r>
          </a:p>
        </p:txBody>
      </p:sp>
      <p:sp>
        <p:nvSpPr>
          <p:cNvPr id="11" name="íSlîḋè">
            <a:extLst>
              <a:ext uri="{FF2B5EF4-FFF2-40B4-BE49-F238E27FC236}">
                <a16:creationId xmlns:a16="http://schemas.microsoft.com/office/drawing/2014/main" id="{531D79B9-73E0-4B82-BA11-B11C26C32D29}"/>
              </a:ext>
            </a:extLst>
          </p:cNvPr>
          <p:cNvSpPr/>
          <p:nvPr/>
        </p:nvSpPr>
        <p:spPr>
          <a:xfrm>
            <a:off x="795167" y="4910137"/>
            <a:ext cx="2662408" cy="610200"/>
          </a:xfrm>
          <a:prstGeom prst="roundRect">
            <a:avLst>
              <a:gd name="adj" fmla="val 50000"/>
            </a:avLst>
          </a:prstGeom>
          <a:solidFill>
            <a:srgbClr val="E4902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lnSpc>
                <a:spcPct val="120000"/>
              </a:lnSpc>
            </a:pPr>
            <a:r>
              <a:rPr lang="zh-CN" altLang="en-US" sz="2400" b="1" dirty="0">
                <a:solidFill>
                  <a:schemeClr val="bg1"/>
                </a:solidFill>
              </a:rPr>
              <a:t>校园停车需求特点</a:t>
            </a:r>
            <a:endParaRPr lang="zh-CN" altLang="en-US" sz="2000" b="1" dirty="0">
              <a:solidFill>
                <a:schemeClr val="bg1"/>
              </a:solidFill>
            </a:endParaRPr>
          </a:p>
        </p:txBody>
      </p:sp>
      <p:sp>
        <p:nvSpPr>
          <p:cNvPr id="18" name="ïŝḻîḓé">
            <a:extLst>
              <a:ext uri="{FF2B5EF4-FFF2-40B4-BE49-F238E27FC236}">
                <a16:creationId xmlns:a16="http://schemas.microsoft.com/office/drawing/2014/main" id="{BF12427B-18ED-429F-A60A-5C8570BA10E1}"/>
              </a:ext>
            </a:extLst>
          </p:cNvPr>
          <p:cNvSpPr/>
          <p:nvPr/>
        </p:nvSpPr>
        <p:spPr>
          <a:xfrm>
            <a:off x="947566" y="5660096"/>
            <a:ext cx="7663033" cy="799807"/>
          </a:xfrm>
          <a:prstGeom prst="rect">
            <a:avLst/>
          </a:prstGeom>
        </p:spPr>
        <p:txBody>
          <a:bodyPr wrap="square">
            <a:normAutofit/>
          </a:bodyPr>
          <a:lstStyle/>
          <a:p>
            <a:pPr marL="171450" indent="-171450">
              <a:lnSpc>
                <a:spcPct val="120000"/>
              </a:lnSpc>
              <a:buFont typeface="Wingdings" panose="05000000000000000000" pitchFamily="2" charset="2"/>
              <a:buChar char="p"/>
            </a:pPr>
            <a:r>
              <a:rPr lang="zh-CN" altLang="en-US" dirty="0">
                <a:latin typeface="+mn-ea"/>
              </a:rPr>
              <a:t>时间呈现强周期性，工作日</a:t>
            </a:r>
            <a:r>
              <a:rPr lang="en-US" altLang="zh-CN" dirty="0">
                <a:latin typeface="+mn-ea"/>
              </a:rPr>
              <a:t>/</a:t>
            </a:r>
            <a:r>
              <a:rPr lang="zh-CN" altLang="en-US" dirty="0">
                <a:latin typeface="+mn-ea"/>
              </a:rPr>
              <a:t>节假日，上下课（班）时段</a:t>
            </a:r>
            <a:endParaRPr lang="en-US" altLang="zh-CN" dirty="0">
              <a:latin typeface="+mn-ea"/>
            </a:endParaRPr>
          </a:p>
          <a:p>
            <a:pPr marL="171450" indent="-171450">
              <a:lnSpc>
                <a:spcPct val="120000"/>
              </a:lnSpc>
              <a:buFont typeface="Wingdings" panose="05000000000000000000" pitchFamily="2" charset="2"/>
              <a:buChar char="p"/>
            </a:pPr>
            <a:r>
              <a:rPr lang="zh-CN" altLang="en-US" dirty="0">
                <a:latin typeface="+mn-ea"/>
              </a:rPr>
              <a:t>各群体停车需求地点较为固定，工作</a:t>
            </a:r>
            <a:r>
              <a:rPr lang="en-US" altLang="zh-CN" dirty="0">
                <a:latin typeface="+mn-ea"/>
              </a:rPr>
              <a:t>/</a:t>
            </a:r>
            <a:r>
              <a:rPr lang="zh-CN" altLang="en-US" dirty="0">
                <a:latin typeface="+mn-ea"/>
              </a:rPr>
              <a:t>学习</a:t>
            </a:r>
            <a:r>
              <a:rPr lang="en-US" altLang="zh-CN" dirty="0">
                <a:latin typeface="+mn-ea"/>
              </a:rPr>
              <a:t>/</a:t>
            </a:r>
            <a:r>
              <a:rPr lang="zh-CN" altLang="en-US" dirty="0">
                <a:latin typeface="+mn-ea"/>
              </a:rPr>
              <a:t>住宿地点</a:t>
            </a:r>
          </a:p>
        </p:txBody>
      </p:sp>
    </p:spTree>
    <p:extLst>
      <p:ext uri="{BB962C8B-B14F-4D97-AF65-F5344CB8AC3E}">
        <p14:creationId xmlns:p14="http://schemas.microsoft.com/office/powerpoint/2010/main" val="266634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zh-CN" altLang="en-US" dirty="0"/>
              <a:t>停车现状问题</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17" name="íṡļiďè">
            <a:extLst>
              <a:ext uri="{FF2B5EF4-FFF2-40B4-BE49-F238E27FC236}">
                <a16:creationId xmlns:a16="http://schemas.microsoft.com/office/drawing/2014/main" id="{1C0E12E9-D613-4421-B409-0FDDA012A8E3}"/>
              </a:ext>
            </a:extLst>
          </p:cNvPr>
          <p:cNvSpPr/>
          <p:nvPr/>
        </p:nvSpPr>
        <p:spPr>
          <a:xfrm>
            <a:off x="1258121" y="1313486"/>
            <a:ext cx="2294703" cy="621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en-US" altLang="zh-CN" sz="2400" b="1" dirty="0">
                <a:solidFill>
                  <a:schemeClr val="bg1"/>
                </a:solidFill>
              </a:rPr>
              <a:t>1.</a:t>
            </a:r>
            <a:r>
              <a:rPr lang="zh-CN" altLang="en-US" sz="2400" b="1" dirty="0">
                <a:solidFill>
                  <a:schemeClr val="bg1"/>
                </a:solidFill>
              </a:rPr>
              <a:t>停车资源问题</a:t>
            </a:r>
          </a:p>
        </p:txBody>
      </p:sp>
      <p:pic>
        <p:nvPicPr>
          <p:cNvPr id="11" name="图片 10">
            <a:extLst>
              <a:ext uri="{FF2B5EF4-FFF2-40B4-BE49-F238E27FC236}">
                <a16:creationId xmlns:a16="http://schemas.microsoft.com/office/drawing/2014/main" id="{AF2EED8E-8A0A-4554-B72C-F8B785D77D9A}"/>
              </a:ext>
            </a:extLst>
          </p:cNvPr>
          <p:cNvPicPr>
            <a:picLocks noChangeAspect="1"/>
          </p:cNvPicPr>
          <p:nvPr/>
        </p:nvPicPr>
        <p:blipFill>
          <a:blip r:embed="rId3"/>
          <a:stretch>
            <a:fillRect/>
          </a:stretch>
        </p:blipFill>
        <p:spPr>
          <a:xfrm>
            <a:off x="1281345" y="2739744"/>
            <a:ext cx="4953611" cy="3791339"/>
          </a:xfrm>
          <a:prstGeom prst="rect">
            <a:avLst/>
          </a:prstGeom>
          <a:noFill/>
        </p:spPr>
      </p:pic>
      <p:sp>
        <p:nvSpPr>
          <p:cNvPr id="12" name="矩形 11">
            <a:extLst>
              <a:ext uri="{FF2B5EF4-FFF2-40B4-BE49-F238E27FC236}">
                <a16:creationId xmlns:a16="http://schemas.microsoft.com/office/drawing/2014/main" id="{7F6BF32E-25C9-4166-9A01-B52734F485EE}"/>
              </a:ext>
            </a:extLst>
          </p:cNvPr>
          <p:cNvSpPr/>
          <p:nvPr/>
        </p:nvSpPr>
        <p:spPr>
          <a:xfrm>
            <a:off x="1281346" y="2739744"/>
            <a:ext cx="4939368" cy="3791339"/>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D4684541-4C6C-4B45-910D-3AFEBFE1E9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5278"/>
          <a:stretch/>
        </p:blipFill>
        <p:spPr>
          <a:xfrm>
            <a:off x="4319582" y="2234889"/>
            <a:ext cx="2586379" cy="1887099"/>
          </a:xfrm>
          <a:prstGeom prst="rect">
            <a:avLst/>
          </a:prstGeom>
        </p:spPr>
      </p:pic>
      <p:pic>
        <p:nvPicPr>
          <p:cNvPr id="8" name="图片 7">
            <a:extLst>
              <a:ext uri="{FF2B5EF4-FFF2-40B4-BE49-F238E27FC236}">
                <a16:creationId xmlns:a16="http://schemas.microsoft.com/office/drawing/2014/main" id="{B6D80E9C-EF7B-4D82-A793-9348008283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154" y="2388704"/>
            <a:ext cx="2774122" cy="2080592"/>
          </a:xfrm>
          <a:prstGeom prst="rect">
            <a:avLst/>
          </a:prstGeom>
        </p:spPr>
      </p:pic>
      <p:sp>
        <p:nvSpPr>
          <p:cNvPr id="3" name="矩形 2">
            <a:extLst>
              <a:ext uri="{FF2B5EF4-FFF2-40B4-BE49-F238E27FC236}">
                <a16:creationId xmlns:a16="http://schemas.microsoft.com/office/drawing/2014/main" id="{6594F9B0-7EAE-41C0-8604-20BDF51E7F10}"/>
              </a:ext>
            </a:extLst>
          </p:cNvPr>
          <p:cNvSpPr/>
          <p:nvPr/>
        </p:nvSpPr>
        <p:spPr>
          <a:xfrm>
            <a:off x="316154" y="2388704"/>
            <a:ext cx="2774122" cy="208059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36839FBE-EC47-4AF4-8259-8579A21FA65B}"/>
              </a:ext>
            </a:extLst>
          </p:cNvPr>
          <p:cNvCxnSpPr>
            <a:cxnSpLocks/>
          </p:cNvCxnSpPr>
          <p:nvPr/>
        </p:nvCxnSpPr>
        <p:spPr>
          <a:xfrm flipH="1">
            <a:off x="1789990" y="4469296"/>
            <a:ext cx="1300286" cy="946364"/>
          </a:xfrm>
          <a:prstGeom prst="line">
            <a:avLst/>
          </a:prstGeom>
          <a:ln w="38100">
            <a:solidFill>
              <a:srgbClr val="238A68"/>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F36F55A-E996-4C73-92B2-599D0E7034FC}"/>
              </a:ext>
            </a:extLst>
          </p:cNvPr>
          <p:cNvCxnSpPr>
            <a:cxnSpLocks/>
          </p:cNvCxnSpPr>
          <p:nvPr/>
        </p:nvCxnSpPr>
        <p:spPr>
          <a:xfrm>
            <a:off x="327737" y="4449958"/>
            <a:ext cx="1476471" cy="965702"/>
          </a:xfrm>
          <a:prstGeom prst="line">
            <a:avLst/>
          </a:prstGeom>
          <a:ln w="38100">
            <a:solidFill>
              <a:srgbClr val="238A68"/>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96EC19D-66F5-4FCE-8C57-69B3CE49ED24}"/>
              </a:ext>
            </a:extLst>
          </p:cNvPr>
          <p:cNvSpPr/>
          <p:nvPr/>
        </p:nvSpPr>
        <p:spPr>
          <a:xfrm>
            <a:off x="4319332" y="2227690"/>
            <a:ext cx="2586629" cy="189429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2A7A6CE3-5C2F-4F94-9103-05D667D42AEF}"/>
              </a:ext>
            </a:extLst>
          </p:cNvPr>
          <p:cNvCxnSpPr>
            <a:cxnSpLocks/>
          </p:cNvCxnSpPr>
          <p:nvPr/>
        </p:nvCxnSpPr>
        <p:spPr>
          <a:xfrm flipH="1">
            <a:off x="3926439" y="2234889"/>
            <a:ext cx="392893" cy="1397074"/>
          </a:xfrm>
          <a:prstGeom prst="line">
            <a:avLst/>
          </a:prstGeom>
          <a:ln w="38100">
            <a:solidFill>
              <a:srgbClr val="238A68"/>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F7CCFD7-231F-4345-9B13-6301F2643B2B}"/>
              </a:ext>
            </a:extLst>
          </p:cNvPr>
          <p:cNvCxnSpPr>
            <a:cxnSpLocks/>
          </p:cNvCxnSpPr>
          <p:nvPr/>
        </p:nvCxnSpPr>
        <p:spPr>
          <a:xfrm>
            <a:off x="3926438" y="3645904"/>
            <a:ext cx="392894" cy="476084"/>
          </a:xfrm>
          <a:prstGeom prst="line">
            <a:avLst/>
          </a:prstGeom>
          <a:ln w="38100">
            <a:solidFill>
              <a:srgbClr val="238A68"/>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9F2D437-B8F0-400A-B899-A935D1ECB3F5}"/>
              </a:ext>
            </a:extLst>
          </p:cNvPr>
          <p:cNvSpPr txBox="1"/>
          <p:nvPr/>
        </p:nvSpPr>
        <p:spPr>
          <a:xfrm>
            <a:off x="7298854" y="2247380"/>
            <a:ext cx="3892146"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机动车车位供应不足</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各办公楼、教学楼、生活区附近尤为明显</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违停车辆占用车道，占用建筑物旁空地、通道等</a:t>
            </a:r>
          </a:p>
        </p:txBody>
      </p:sp>
    </p:spTree>
    <p:extLst>
      <p:ext uri="{BB962C8B-B14F-4D97-AF65-F5344CB8AC3E}">
        <p14:creationId xmlns:p14="http://schemas.microsoft.com/office/powerpoint/2010/main" val="3513686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zh-CN" altLang="en-US" dirty="0"/>
              <a:t>停车现状问题</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sp>
        <p:nvSpPr>
          <p:cNvPr id="17" name="íṡļiďè">
            <a:extLst>
              <a:ext uri="{FF2B5EF4-FFF2-40B4-BE49-F238E27FC236}">
                <a16:creationId xmlns:a16="http://schemas.microsoft.com/office/drawing/2014/main" id="{1C0E12E9-D613-4421-B409-0FDDA012A8E3}"/>
              </a:ext>
            </a:extLst>
          </p:cNvPr>
          <p:cNvSpPr/>
          <p:nvPr/>
        </p:nvSpPr>
        <p:spPr>
          <a:xfrm>
            <a:off x="1258121" y="1313486"/>
            <a:ext cx="2294703" cy="621374"/>
          </a:xfrm>
          <a:prstGeom prst="roundRect">
            <a:avLst>
              <a:gd name="adj" fmla="val 50000"/>
            </a:avLst>
          </a:prstGeom>
          <a:solidFill>
            <a:srgbClr val="23A8A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en-US" altLang="zh-CN" sz="2400" b="1" dirty="0">
                <a:solidFill>
                  <a:schemeClr val="bg1"/>
                </a:solidFill>
              </a:rPr>
              <a:t>2.</a:t>
            </a:r>
            <a:r>
              <a:rPr lang="zh-CN" altLang="en-US" sz="2400" b="1" dirty="0">
                <a:solidFill>
                  <a:schemeClr val="bg1"/>
                </a:solidFill>
              </a:rPr>
              <a:t>停车设施问题</a:t>
            </a:r>
          </a:p>
        </p:txBody>
      </p:sp>
      <p:pic>
        <p:nvPicPr>
          <p:cNvPr id="6" name="图片 5">
            <a:extLst>
              <a:ext uri="{FF2B5EF4-FFF2-40B4-BE49-F238E27FC236}">
                <a16:creationId xmlns:a16="http://schemas.microsoft.com/office/drawing/2014/main" id="{A65B4F89-0F6E-43A2-9A46-DD65013FD8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633" b="39327"/>
          <a:stretch/>
        </p:blipFill>
        <p:spPr>
          <a:xfrm>
            <a:off x="1155627" y="2219646"/>
            <a:ext cx="5211919" cy="2151511"/>
          </a:xfrm>
          <a:prstGeom prst="rect">
            <a:avLst/>
          </a:prstGeom>
        </p:spPr>
      </p:pic>
      <p:pic>
        <p:nvPicPr>
          <p:cNvPr id="8" name="图片 7">
            <a:extLst>
              <a:ext uri="{FF2B5EF4-FFF2-40B4-BE49-F238E27FC236}">
                <a16:creationId xmlns:a16="http://schemas.microsoft.com/office/drawing/2014/main" id="{127E5291-1722-46EA-9BE2-7AA9ADE3ED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8482" b="20722"/>
          <a:stretch/>
        </p:blipFill>
        <p:spPr>
          <a:xfrm>
            <a:off x="1155627" y="4551736"/>
            <a:ext cx="5211919" cy="1985555"/>
          </a:xfrm>
          <a:prstGeom prst="rect">
            <a:avLst/>
          </a:prstGeom>
        </p:spPr>
      </p:pic>
      <p:sp>
        <p:nvSpPr>
          <p:cNvPr id="7" name="文本框 6">
            <a:extLst>
              <a:ext uri="{FF2B5EF4-FFF2-40B4-BE49-F238E27FC236}">
                <a16:creationId xmlns:a16="http://schemas.microsoft.com/office/drawing/2014/main" id="{B2F13A0F-1A8C-4D4F-A05D-8AF369A258EB}"/>
              </a:ext>
            </a:extLst>
          </p:cNvPr>
          <p:cNvSpPr txBox="1"/>
          <p:nvPr/>
        </p:nvSpPr>
        <p:spPr>
          <a:xfrm>
            <a:off x="6889640" y="2513056"/>
            <a:ext cx="5211919" cy="224305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停车场缺少明显引导标志</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停车位划定缺少明确标线</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与校园环境协调性差，影响景观</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导致停车较为随意，不易管理</a:t>
            </a:r>
            <a:endParaRPr lang="en-US" altLang="zh-CN" sz="2400" dirty="0">
              <a:latin typeface="+mj-ea"/>
              <a:ea typeface="+mj-ea"/>
            </a:endParaRPr>
          </a:p>
        </p:txBody>
      </p:sp>
      <p:sp>
        <p:nvSpPr>
          <p:cNvPr id="10" name="矩形 9">
            <a:extLst>
              <a:ext uri="{FF2B5EF4-FFF2-40B4-BE49-F238E27FC236}">
                <a16:creationId xmlns:a16="http://schemas.microsoft.com/office/drawing/2014/main" id="{A432A34B-F133-4785-93EA-5B63DFFECEA2}"/>
              </a:ext>
            </a:extLst>
          </p:cNvPr>
          <p:cNvSpPr/>
          <p:nvPr/>
        </p:nvSpPr>
        <p:spPr>
          <a:xfrm>
            <a:off x="1155626" y="2219646"/>
            <a:ext cx="5211919" cy="215151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76ABADA-9A2C-47EA-AC75-0B79E7DA35E3}"/>
              </a:ext>
            </a:extLst>
          </p:cNvPr>
          <p:cNvSpPr/>
          <p:nvPr/>
        </p:nvSpPr>
        <p:spPr>
          <a:xfrm>
            <a:off x="1155626" y="4551736"/>
            <a:ext cx="5211918" cy="198555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5708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zh-CN" altLang="en-US" dirty="0"/>
              <a:t>停车现状问题</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sp>
        <p:nvSpPr>
          <p:cNvPr id="17" name="íṡļiďè">
            <a:extLst>
              <a:ext uri="{FF2B5EF4-FFF2-40B4-BE49-F238E27FC236}">
                <a16:creationId xmlns:a16="http://schemas.microsoft.com/office/drawing/2014/main" id="{1C0E12E9-D613-4421-B409-0FDDA012A8E3}"/>
              </a:ext>
            </a:extLst>
          </p:cNvPr>
          <p:cNvSpPr/>
          <p:nvPr/>
        </p:nvSpPr>
        <p:spPr>
          <a:xfrm>
            <a:off x="1258121" y="1313486"/>
            <a:ext cx="2294703" cy="621374"/>
          </a:xfrm>
          <a:prstGeom prst="roundRect">
            <a:avLst>
              <a:gd name="adj" fmla="val 50000"/>
            </a:avLst>
          </a:prstGeom>
          <a:solidFill>
            <a:srgbClr val="E4902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en-US" altLang="zh-CN" sz="2400" b="1" dirty="0">
                <a:solidFill>
                  <a:schemeClr val="bg1"/>
                </a:solidFill>
              </a:rPr>
              <a:t>3.</a:t>
            </a:r>
            <a:r>
              <a:rPr lang="zh-CN" altLang="en-US" sz="2400" b="1" dirty="0">
                <a:solidFill>
                  <a:schemeClr val="bg1"/>
                </a:solidFill>
              </a:rPr>
              <a:t>停车管理问题</a:t>
            </a:r>
          </a:p>
        </p:txBody>
      </p:sp>
      <p:pic>
        <p:nvPicPr>
          <p:cNvPr id="5" name="图片 4">
            <a:extLst>
              <a:ext uri="{FF2B5EF4-FFF2-40B4-BE49-F238E27FC236}">
                <a16:creationId xmlns:a16="http://schemas.microsoft.com/office/drawing/2014/main" id="{EECDE3B1-4B53-4BB2-8F0D-CAE4EE2BA0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021" t="30079" b="30418"/>
          <a:stretch/>
        </p:blipFill>
        <p:spPr>
          <a:xfrm>
            <a:off x="1108326" y="2107705"/>
            <a:ext cx="3045204" cy="1367407"/>
          </a:xfrm>
          <a:prstGeom prst="rect">
            <a:avLst/>
          </a:prstGeom>
        </p:spPr>
      </p:pic>
      <p:pic>
        <p:nvPicPr>
          <p:cNvPr id="7" name="图片 6">
            <a:extLst>
              <a:ext uri="{FF2B5EF4-FFF2-40B4-BE49-F238E27FC236}">
                <a16:creationId xmlns:a16="http://schemas.microsoft.com/office/drawing/2014/main" id="{455E44AA-9C38-46E6-B465-9149116691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583" t="28213" r="33542" b="34861"/>
          <a:stretch/>
        </p:blipFill>
        <p:spPr>
          <a:xfrm>
            <a:off x="3904637" y="2737388"/>
            <a:ext cx="2341227" cy="1383223"/>
          </a:xfrm>
          <a:prstGeom prst="rect">
            <a:avLst/>
          </a:prstGeom>
        </p:spPr>
      </p:pic>
      <p:sp>
        <p:nvSpPr>
          <p:cNvPr id="11" name="矩形 10">
            <a:extLst>
              <a:ext uri="{FF2B5EF4-FFF2-40B4-BE49-F238E27FC236}">
                <a16:creationId xmlns:a16="http://schemas.microsoft.com/office/drawing/2014/main" id="{35F37D93-907E-48E8-99CD-9F337ECBBC2C}"/>
              </a:ext>
            </a:extLst>
          </p:cNvPr>
          <p:cNvSpPr/>
          <p:nvPr/>
        </p:nvSpPr>
        <p:spPr>
          <a:xfrm>
            <a:off x="2291430" y="2322969"/>
            <a:ext cx="1411536" cy="841918"/>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914C6AF-3236-44D4-8AE2-7D6D70C29D31}"/>
              </a:ext>
            </a:extLst>
          </p:cNvPr>
          <p:cNvSpPr/>
          <p:nvPr/>
        </p:nvSpPr>
        <p:spPr>
          <a:xfrm>
            <a:off x="4795026" y="2944487"/>
            <a:ext cx="1234837" cy="844564"/>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634F903D-3BB4-4235-81BC-A12A08EF07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819" y="3774818"/>
            <a:ext cx="3287527" cy="2465645"/>
          </a:xfrm>
          <a:prstGeom prst="rect">
            <a:avLst/>
          </a:prstGeom>
        </p:spPr>
      </p:pic>
      <p:sp>
        <p:nvSpPr>
          <p:cNvPr id="15" name="矩形 14">
            <a:extLst>
              <a:ext uri="{FF2B5EF4-FFF2-40B4-BE49-F238E27FC236}">
                <a16:creationId xmlns:a16="http://schemas.microsoft.com/office/drawing/2014/main" id="{8B90CACF-1043-4A56-9726-8A3C6660D2BE}"/>
              </a:ext>
            </a:extLst>
          </p:cNvPr>
          <p:cNvSpPr/>
          <p:nvPr/>
        </p:nvSpPr>
        <p:spPr>
          <a:xfrm>
            <a:off x="882281" y="4245147"/>
            <a:ext cx="1642805" cy="704358"/>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0CA42E62-872F-481C-A15F-5A3C81F9AA6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374" t="13194" r="22188" b="32222"/>
          <a:stretch/>
        </p:blipFill>
        <p:spPr>
          <a:xfrm>
            <a:off x="3404532" y="4774384"/>
            <a:ext cx="2909889" cy="1740618"/>
          </a:xfrm>
          <a:prstGeom prst="rect">
            <a:avLst/>
          </a:prstGeom>
        </p:spPr>
      </p:pic>
      <p:sp>
        <p:nvSpPr>
          <p:cNvPr id="13" name="矩形 12">
            <a:extLst>
              <a:ext uri="{FF2B5EF4-FFF2-40B4-BE49-F238E27FC236}">
                <a16:creationId xmlns:a16="http://schemas.microsoft.com/office/drawing/2014/main" id="{AF525FC7-A803-47BD-9413-481C0FFA5815}"/>
              </a:ext>
            </a:extLst>
          </p:cNvPr>
          <p:cNvSpPr/>
          <p:nvPr/>
        </p:nvSpPr>
        <p:spPr>
          <a:xfrm>
            <a:off x="4304805" y="5615308"/>
            <a:ext cx="1786157" cy="728345"/>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65D0A4B-8960-4ED6-8EFD-85E77E886DBC}"/>
              </a:ext>
            </a:extLst>
          </p:cNvPr>
          <p:cNvSpPr txBox="1"/>
          <p:nvPr/>
        </p:nvSpPr>
        <p:spPr>
          <a:xfrm>
            <a:off x="6573255" y="2200842"/>
            <a:ext cx="5211919" cy="335104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建筑物附近、道路两侧大量违停</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废旧车辆占用停车位无人处理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违规临时停车（操场、快递中心）</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大巴车未停放在专用车位</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非机动车停车缺乏管理，占用机动车道，影响次日早晨机动车通行</a:t>
            </a:r>
            <a:endParaRPr lang="en-US" altLang="zh-CN" sz="2400" dirty="0">
              <a:latin typeface="+mj-ea"/>
              <a:ea typeface="+mj-ea"/>
            </a:endParaRPr>
          </a:p>
        </p:txBody>
      </p:sp>
    </p:spTree>
    <p:extLst>
      <p:ext uri="{BB962C8B-B14F-4D97-AF65-F5344CB8AC3E}">
        <p14:creationId xmlns:p14="http://schemas.microsoft.com/office/powerpoint/2010/main" val="2722895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zh-CN" altLang="en-US" dirty="0"/>
              <a:t>问题分析与建议</a:t>
            </a:r>
          </a:p>
        </p:txBody>
      </p:sp>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sp>
        <p:nvSpPr>
          <p:cNvPr id="44" name="işḻîḑé">
            <a:extLst>
              <a:ext uri="{FF2B5EF4-FFF2-40B4-BE49-F238E27FC236}">
                <a16:creationId xmlns:a16="http://schemas.microsoft.com/office/drawing/2014/main" id="{14084C94-4CA1-4EDC-88FF-0ABA7AEAD894}"/>
              </a:ext>
            </a:extLst>
          </p:cNvPr>
          <p:cNvSpPr/>
          <p:nvPr/>
        </p:nvSpPr>
        <p:spPr>
          <a:xfrm>
            <a:off x="1314308" y="1165656"/>
            <a:ext cx="4787672" cy="494887"/>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400" b="1" dirty="0">
                <a:solidFill>
                  <a:srgbClr val="D93E4D"/>
                </a:solidFill>
              </a:rPr>
              <a:t>合理规划停车场</a:t>
            </a:r>
            <a:r>
              <a:rPr lang="en-US" altLang="zh-CN" sz="2400" b="1" dirty="0">
                <a:solidFill>
                  <a:srgbClr val="D93E4D"/>
                </a:solidFill>
              </a:rPr>
              <a:t>——</a:t>
            </a:r>
            <a:r>
              <a:rPr lang="zh-CN" altLang="en-US" sz="2400" b="1" dirty="0">
                <a:solidFill>
                  <a:srgbClr val="D93E4D"/>
                </a:solidFill>
              </a:rPr>
              <a:t>以材料楼西侧为例</a:t>
            </a:r>
          </a:p>
        </p:txBody>
      </p:sp>
      <p:sp>
        <p:nvSpPr>
          <p:cNvPr id="35" name="ïślïḑé">
            <a:extLst>
              <a:ext uri="{FF2B5EF4-FFF2-40B4-BE49-F238E27FC236}">
                <a16:creationId xmlns:a16="http://schemas.microsoft.com/office/drawing/2014/main" id="{B3FC317B-5F8F-49ED-B9CE-BA351F859A47}"/>
              </a:ext>
            </a:extLst>
          </p:cNvPr>
          <p:cNvSpPr/>
          <p:nvPr/>
        </p:nvSpPr>
        <p:spPr>
          <a:xfrm>
            <a:off x="891638" y="1213154"/>
            <a:ext cx="422670" cy="422670"/>
          </a:xfrm>
          <a:prstGeom prst="ellipse">
            <a:avLst/>
          </a:prstGeom>
          <a:solidFill>
            <a:srgbClr val="D93E4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3" name="图片 2">
            <a:extLst>
              <a:ext uri="{FF2B5EF4-FFF2-40B4-BE49-F238E27FC236}">
                <a16:creationId xmlns:a16="http://schemas.microsoft.com/office/drawing/2014/main" id="{5B1DEAC0-7756-4FB0-B727-A698BB258955}"/>
              </a:ext>
            </a:extLst>
          </p:cNvPr>
          <p:cNvPicPr>
            <a:picLocks noChangeAspect="1"/>
          </p:cNvPicPr>
          <p:nvPr/>
        </p:nvPicPr>
        <p:blipFill>
          <a:blip r:embed="rId3"/>
          <a:stretch>
            <a:fillRect/>
          </a:stretch>
        </p:blipFill>
        <p:spPr>
          <a:xfrm>
            <a:off x="563917" y="3446118"/>
            <a:ext cx="5324737" cy="3056916"/>
          </a:xfrm>
          <a:prstGeom prst="rect">
            <a:avLst/>
          </a:prstGeom>
        </p:spPr>
      </p:pic>
      <p:sp>
        <p:nvSpPr>
          <p:cNvPr id="15" name="矩形 14">
            <a:extLst>
              <a:ext uri="{FF2B5EF4-FFF2-40B4-BE49-F238E27FC236}">
                <a16:creationId xmlns:a16="http://schemas.microsoft.com/office/drawing/2014/main" id="{A076FC77-0FFA-4B6D-8318-FD9E36B16F5E}"/>
              </a:ext>
            </a:extLst>
          </p:cNvPr>
          <p:cNvSpPr/>
          <p:nvPr/>
        </p:nvSpPr>
        <p:spPr>
          <a:xfrm>
            <a:off x="563917" y="3471554"/>
            <a:ext cx="5324737" cy="3020219"/>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E4D10F58-7BDE-4913-B711-CDBAF48AE148}"/>
              </a:ext>
            </a:extLst>
          </p:cNvPr>
          <p:cNvSpPr/>
          <p:nvPr/>
        </p:nvSpPr>
        <p:spPr>
          <a:xfrm>
            <a:off x="801357" y="3672787"/>
            <a:ext cx="1900573" cy="140739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BE0C910-4540-4C14-802C-08ECAB4884CD}"/>
              </a:ext>
            </a:extLst>
          </p:cNvPr>
          <p:cNvSpPr/>
          <p:nvPr/>
        </p:nvSpPr>
        <p:spPr>
          <a:xfrm>
            <a:off x="1131958" y="2193402"/>
            <a:ext cx="2521527" cy="165361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顶角 5">
            <a:extLst>
              <a:ext uri="{FF2B5EF4-FFF2-40B4-BE49-F238E27FC236}">
                <a16:creationId xmlns:a16="http://schemas.microsoft.com/office/drawing/2014/main" id="{A8DACF7A-CC48-4730-B2D9-4A8229DF6C8E}"/>
              </a:ext>
            </a:extLst>
          </p:cNvPr>
          <p:cNvSpPr/>
          <p:nvPr/>
        </p:nvSpPr>
        <p:spPr>
          <a:xfrm>
            <a:off x="1496668" y="2519863"/>
            <a:ext cx="1845578" cy="568789"/>
          </a:xfrm>
          <a:prstGeom prst="round2Same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8A365B1-91E3-4D43-BECF-EA6895140E75}"/>
              </a:ext>
            </a:extLst>
          </p:cNvPr>
          <p:cNvSpPr/>
          <p:nvPr/>
        </p:nvSpPr>
        <p:spPr>
          <a:xfrm>
            <a:off x="1860207"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D7DD085-EFBF-43E4-B68B-A6D958725237}"/>
              </a:ext>
            </a:extLst>
          </p:cNvPr>
          <p:cNvSpPr/>
          <p:nvPr/>
        </p:nvSpPr>
        <p:spPr>
          <a:xfrm>
            <a:off x="1937113"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F553933-4226-4AFC-9497-9A92584D19C2}"/>
              </a:ext>
            </a:extLst>
          </p:cNvPr>
          <p:cNvSpPr/>
          <p:nvPr/>
        </p:nvSpPr>
        <p:spPr>
          <a:xfrm>
            <a:off x="2009803"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C13A257-C45D-4DFF-A860-062E0A34E7BA}"/>
              </a:ext>
            </a:extLst>
          </p:cNvPr>
          <p:cNvSpPr/>
          <p:nvPr/>
        </p:nvSpPr>
        <p:spPr>
          <a:xfrm>
            <a:off x="2086709"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42DF1A3-F9B7-47BC-A208-9CAA47EB603C}"/>
              </a:ext>
            </a:extLst>
          </p:cNvPr>
          <p:cNvSpPr/>
          <p:nvPr/>
        </p:nvSpPr>
        <p:spPr>
          <a:xfrm>
            <a:off x="2155183"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689F3C0-A5F6-4964-AA75-F7085C02997B}"/>
              </a:ext>
            </a:extLst>
          </p:cNvPr>
          <p:cNvSpPr/>
          <p:nvPr/>
        </p:nvSpPr>
        <p:spPr>
          <a:xfrm>
            <a:off x="2232089"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3A7E8C6-75B5-4C44-AC32-CC687EB17ECB}"/>
              </a:ext>
            </a:extLst>
          </p:cNvPr>
          <p:cNvSpPr/>
          <p:nvPr/>
        </p:nvSpPr>
        <p:spPr>
          <a:xfrm>
            <a:off x="2304779"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951F396-C353-40E5-9B24-D3F8090C2F56}"/>
              </a:ext>
            </a:extLst>
          </p:cNvPr>
          <p:cNvSpPr/>
          <p:nvPr/>
        </p:nvSpPr>
        <p:spPr>
          <a:xfrm>
            <a:off x="2381685"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F72C07C-A7BE-4062-8344-15F64ACF7D33}"/>
              </a:ext>
            </a:extLst>
          </p:cNvPr>
          <p:cNvSpPr/>
          <p:nvPr/>
        </p:nvSpPr>
        <p:spPr>
          <a:xfrm>
            <a:off x="2457253"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D6583AC-AB46-4B6A-80F4-BEF4903F15EA}"/>
              </a:ext>
            </a:extLst>
          </p:cNvPr>
          <p:cNvSpPr/>
          <p:nvPr/>
        </p:nvSpPr>
        <p:spPr>
          <a:xfrm>
            <a:off x="2534159"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C577BC54-3DFB-43D6-B695-B719A8CEED1B}"/>
              </a:ext>
            </a:extLst>
          </p:cNvPr>
          <p:cNvSpPr/>
          <p:nvPr/>
        </p:nvSpPr>
        <p:spPr>
          <a:xfrm>
            <a:off x="2606849"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57E3C41-BEBC-49AD-B989-EA2F7C991749}"/>
              </a:ext>
            </a:extLst>
          </p:cNvPr>
          <p:cNvSpPr/>
          <p:nvPr/>
        </p:nvSpPr>
        <p:spPr>
          <a:xfrm>
            <a:off x="2683755"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85C6C9F-E989-4516-89DC-2D7C1D24474E}"/>
              </a:ext>
            </a:extLst>
          </p:cNvPr>
          <p:cNvSpPr/>
          <p:nvPr/>
        </p:nvSpPr>
        <p:spPr>
          <a:xfrm>
            <a:off x="2752229"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6F957AF-A96B-4647-A8FA-21DC5CB3FFF1}"/>
              </a:ext>
            </a:extLst>
          </p:cNvPr>
          <p:cNvSpPr/>
          <p:nvPr/>
        </p:nvSpPr>
        <p:spPr>
          <a:xfrm>
            <a:off x="2829135"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FA1DA4C-5BCB-4B8A-98BF-B3CD4348C92B}"/>
              </a:ext>
            </a:extLst>
          </p:cNvPr>
          <p:cNvSpPr/>
          <p:nvPr/>
        </p:nvSpPr>
        <p:spPr>
          <a:xfrm>
            <a:off x="2901825"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062C49A-B7EC-449B-A98E-31FEB5C16DA9}"/>
              </a:ext>
            </a:extLst>
          </p:cNvPr>
          <p:cNvSpPr/>
          <p:nvPr/>
        </p:nvSpPr>
        <p:spPr>
          <a:xfrm>
            <a:off x="1855991"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C752823-F0E0-4EE1-887F-31EC0DB8AA29}"/>
              </a:ext>
            </a:extLst>
          </p:cNvPr>
          <p:cNvSpPr/>
          <p:nvPr/>
        </p:nvSpPr>
        <p:spPr>
          <a:xfrm>
            <a:off x="1932897"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7E2593F-E647-4BB5-853E-17194BBEF3E1}"/>
              </a:ext>
            </a:extLst>
          </p:cNvPr>
          <p:cNvSpPr/>
          <p:nvPr/>
        </p:nvSpPr>
        <p:spPr>
          <a:xfrm>
            <a:off x="2005587"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81B8B7B-6EA9-4CCA-88CA-80D368334A05}"/>
              </a:ext>
            </a:extLst>
          </p:cNvPr>
          <p:cNvSpPr/>
          <p:nvPr/>
        </p:nvSpPr>
        <p:spPr>
          <a:xfrm>
            <a:off x="2082493"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121BC43-83C8-4754-AF96-081C24902990}"/>
              </a:ext>
            </a:extLst>
          </p:cNvPr>
          <p:cNvSpPr/>
          <p:nvPr/>
        </p:nvSpPr>
        <p:spPr>
          <a:xfrm>
            <a:off x="2150967"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F09A38FE-A896-4161-A425-1B275F5FD572}"/>
              </a:ext>
            </a:extLst>
          </p:cNvPr>
          <p:cNvSpPr/>
          <p:nvPr/>
        </p:nvSpPr>
        <p:spPr>
          <a:xfrm>
            <a:off x="2227873"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BC50DF5-0CB7-4C28-81C0-E020D6765D11}"/>
              </a:ext>
            </a:extLst>
          </p:cNvPr>
          <p:cNvSpPr/>
          <p:nvPr/>
        </p:nvSpPr>
        <p:spPr>
          <a:xfrm>
            <a:off x="2300563"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F5CD6D01-E717-422A-A90C-D5805C8AB112}"/>
              </a:ext>
            </a:extLst>
          </p:cNvPr>
          <p:cNvSpPr/>
          <p:nvPr/>
        </p:nvSpPr>
        <p:spPr>
          <a:xfrm>
            <a:off x="2377469"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32E8E565-6727-4E36-8DAC-F3AED8EF39B6}"/>
              </a:ext>
            </a:extLst>
          </p:cNvPr>
          <p:cNvSpPr/>
          <p:nvPr/>
        </p:nvSpPr>
        <p:spPr>
          <a:xfrm>
            <a:off x="2453037"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21144A2-2B1D-4C54-8EA2-7F57A8F4A35A}"/>
              </a:ext>
            </a:extLst>
          </p:cNvPr>
          <p:cNvSpPr/>
          <p:nvPr/>
        </p:nvSpPr>
        <p:spPr>
          <a:xfrm>
            <a:off x="2529943"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934DC7DC-12FA-4B68-BC3D-C0A6C26490D5}"/>
              </a:ext>
            </a:extLst>
          </p:cNvPr>
          <p:cNvSpPr/>
          <p:nvPr/>
        </p:nvSpPr>
        <p:spPr>
          <a:xfrm>
            <a:off x="2602633"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3DD498CC-28C7-44CA-A36B-A1776B771A0C}"/>
              </a:ext>
            </a:extLst>
          </p:cNvPr>
          <p:cNvSpPr/>
          <p:nvPr/>
        </p:nvSpPr>
        <p:spPr>
          <a:xfrm>
            <a:off x="2679539"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050685-8EE6-48D4-8679-257BB84F86F9}"/>
              </a:ext>
            </a:extLst>
          </p:cNvPr>
          <p:cNvSpPr/>
          <p:nvPr/>
        </p:nvSpPr>
        <p:spPr>
          <a:xfrm>
            <a:off x="2748013"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0B3B0FCE-2DC6-4768-85AA-428C000D229B}"/>
              </a:ext>
            </a:extLst>
          </p:cNvPr>
          <p:cNvSpPr/>
          <p:nvPr/>
        </p:nvSpPr>
        <p:spPr>
          <a:xfrm>
            <a:off x="2824919"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74063A24-FBE8-4E3A-90E6-A687387A94A5}"/>
              </a:ext>
            </a:extLst>
          </p:cNvPr>
          <p:cNvSpPr/>
          <p:nvPr/>
        </p:nvSpPr>
        <p:spPr>
          <a:xfrm>
            <a:off x="2897609" y="2904907"/>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BD25BA69-29BB-4FCF-A104-1B085E1CA194}"/>
              </a:ext>
            </a:extLst>
          </p:cNvPr>
          <p:cNvSpPr/>
          <p:nvPr/>
        </p:nvSpPr>
        <p:spPr>
          <a:xfrm>
            <a:off x="2984284"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A24068C-3366-498C-B1F0-D54D13462A2F}"/>
              </a:ext>
            </a:extLst>
          </p:cNvPr>
          <p:cNvSpPr/>
          <p:nvPr/>
        </p:nvSpPr>
        <p:spPr>
          <a:xfrm>
            <a:off x="3061190"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72452632-DF03-4801-97B9-35C6388F629E}"/>
              </a:ext>
            </a:extLst>
          </p:cNvPr>
          <p:cNvSpPr/>
          <p:nvPr/>
        </p:nvSpPr>
        <p:spPr>
          <a:xfrm>
            <a:off x="3133880"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49698065-4DD9-4CB4-837B-9095788ACD26}"/>
              </a:ext>
            </a:extLst>
          </p:cNvPr>
          <p:cNvSpPr/>
          <p:nvPr/>
        </p:nvSpPr>
        <p:spPr>
          <a:xfrm>
            <a:off x="3219175"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75E119E5-D39C-4A7B-B6E8-F2BAF8223B7A}"/>
              </a:ext>
            </a:extLst>
          </p:cNvPr>
          <p:cNvSpPr/>
          <p:nvPr/>
        </p:nvSpPr>
        <p:spPr>
          <a:xfrm>
            <a:off x="1551136"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A0530B47-7523-473F-8102-502A9DDA31E4}"/>
              </a:ext>
            </a:extLst>
          </p:cNvPr>
          <p:cNvSpPr/>
          <p:nvPr/>
        </p:nvSpPr>
        <p:spPr>
          <a:xfrm>
            <a:off x="1628042"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767854FE-117A-4F8C-A7F0-882DECD23DC4}"/>
              </a:ext>
            </a:extLst>
          </p:cNvPr>
          <p:cNvSpPr/>
          <p:nvPr/>
        </p:nvSpPr>
        <p:spPr>
          <a:xfrm>
            <a:off x="1700732"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0C749276-A8B3-4B0F-85DA-912FA9A4BC9C}"/>
              </a:ext>
            </a:extLst>
          </p:cNvPr>
          <p:cNvSpPr/>
          <p:nvPr/>
        </p:nvSpPr>
        <p:spPr>
          <a:xfrm>
            <a:off x="1786027" y="259370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E1354AE-2064-4F36-ACF3-14A15D971602}"/>
              </a:ext>
            </a:extLst>
          </p:cNvPr>
          <p:cNvSpPr/>
          <p:nvPr/>
        </p:nvSpPr>
        <p:spPr>
          <a:xfrm>
            <a:off x="1496668" y="3333330"/>
            <a:ext cx="1845578" cy="49521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2F05B204-3C21-424C-A62D-98D202494570}"/>
              </a:ext>
            </a:extLst>
          </p:cNvPr>
          <p:cNvSpPr/>
          <p:nvPr/>
        </p:nvSpPr>
        <p:spPr>
          <a:xfrm>
            <a:off x="1857537"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2583FD3C-2A83-411C-AD7D-A3BAC4D05065}"/>
              </a:ext>
            </a:extLst>
          </p:cNvPr>
          <p:cNvSpPr/>
          <p:nvPr/>
        </p:nvSpPr>
        <p:spPr>
          <a:xfrm>
            <a:off x="1934443"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92FF559B-772A-4F55-B6F1-18DF743809F5}"/>
              </a:ext>
            </a:extLst>
          </p:cNvPr>
          <p:cNvSpPr/>
          <p:nvPr/>
        </p:nvSpPr>
        <p:spPr>
          <a:xfrm>
            <a:off x="2007133"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3CC9FD71-E6E1-4796-8F2B-0DAA6E9E67DB}"/>
              </a:ext>
            </a:extLst>
          </p:cNvPr>
          <p:cNvSpPr/>
          <p:nvPr/>
        </p:nvSpPr>
        <p:spPr>
          <a:xfrm>
            <a:off x="2084039"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4E607BF3-DEBB-4F62-B9FE-5DC666D4EA35}"/>
              </a:ext>
            </a:extLst>
          </p:cNvPr>
          <p:cNvSpPr/>
          <p:nvPr/>
        </p:nvSpPr>
        <p:spPr>
          <a:xfrm>
            <a:off x="2152513"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8B71D454-8707-4BCC-9CBD-76F703EFF394}"/>
              </a:ext>
            </a:extLst>
          </p:cNvPr>
          <p:cNvSpPr/>
          <p:nvPr/>
        </p:nvSpPr>
        <p:spPr>
          <a:xfrm>
            <a:off x="2229419"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6423FCF5-FC30-4881-BEC6-ABF716A2E789}"/>
              </a:ext>
            </a:extLst>
          </p:cNvPr>
          <p:cNvSpPr/>
          <p:nvPr/>
        </p:nvSpPr>
        <p:spPr>
          <a:xfrm>
            <a:off x="2302109"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74392E51-3078-40C8-A72F-0B437E2CCD05}"/>
              </a:ext>
            </a:extLst>
          </p:cNvPr>
          <p:cNvSpPr/>
          <p:nvPr/>
        </p:nvSpPr>
        <p:spPr>
          <a:xfrm>
            <a:off x="2379015"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AE5C1409-5D03-4FEB-A42F-7923360585BF}"/>
              </a:ext>
            </a:extLst>
          </p:cNvPr>
          <p:cNvSpPr/>
          <p:nvPr/>
        </p:nvSpPr>
        <p:spPr>
          <a:xfrm>
            <a:off x="2454583"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C902FEF1-941F-4DC6-8D72-E958080C3ABF}"/>
              </a:ext>
            </a:extLst>
          </p:cNvPr>
          <p:cNvSpPr/>
          <p:nvPr/>
        </p:nvSpPr>
        <p:spPr>
          <a:xfrm>
            <a:off x="2531489"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A7DF7620-4E92-4CC1-8C4A-B0E5A8E6E6CB}"/>
              </a:ext>
            </a:extLst>
          </p:cNvPr>
          <p:cNvSpPr/>
          <p:nvPr/>
        </p:nvSpPr>
        <p:spPr>
          <a:xfrm>
            <a:off x="2604179"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0B27C7A7-C9D5-4CBA-A614-BD9A2CCBDE57}"/>
              </a:ext>
            </a:extLst>
          </p:cNvPr>
          <p:cNvSpPr/>
          <p:nvPr/>
        </p:nvSpPr>
        <p:spPr>
          <a:xfrm>
            <a:off x="2681085"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7B53F8E2-4D94-41FD-A502-4D8FD6634355}"/>
              </a:ext>
            </a:extLst>
          </p:cNvPr>
          <p:cNvSpPr/>
          <p:nvPr/>
        </p:nvSpPr>
        <p:spPr>
          <a:xfrm>
            <a:off x="2749559"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801E150E-DD84-49DD-9F68-8DE7D95869D5}"/>
              </a:ext>
            </a:extLst>
          </p:cNvPr>
          <p:cNvSpPr/>
          <p:nvPr/>
        </p:nvSpPr>
        <p:spPr>
          <a:xfrm>
            <a:off x="2826465"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0D766064-B738-47EE-812A-4D23D64A67A1}"/>
              </a:ext>
            </a:extLst>
          </p:cNvPr>
          <p:cNvSpPr/>
          <p:nvPr/>
        </p:nvSpPr>
        <p:spPr>
          <a:xfrm>
            <a:off x="2899155"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E58F99F7-F372-41F1-8896-F07C7B573241}"/>
              </a:ext>
            </a:extLst>
          </p:cNvPr>
          <p:cNvSpPr/>
          <p:nvPr/>
        </p:nvSpPr>
        <p:spPr>
          <a:xfrm>
            <a:off x="1853275"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BABA5AD3-1A92-4A3B-9EA6-7907E4C5217C}"/>
              </a:ext>
            </a:extLst>
          </p:cNvPr>
          <p:cNvSpPr/>
          <p:nvPr/>
        </p:nvSpPr>
        <p:spPr>
          <a:xfrm>
            <a:off x="1930181"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F1D6A701-5658-48EB-86C2-638F41853EEA}"/>
              </a:ext>
            </a:extLst>
          </p:cNvPr>
          <p:cNvSpPr/>
          <p:nvPr/>
        </p:nvSpPr>
        <p:spPr>
          <a:xfrm>
            <a:off x="2002871"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C30E1D9B-0607-4B2F-8138-6DFF15FFC3CC}"/>
              </a:ext>
            </a:extLst>
          </p:cNvPr>
          <p:cNvSpPr/>
          <p:nvPr/>
        </p:nvSpPr>
        <p:spPr>
          <a:xfrm>
            <a:off x="2079777"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82B3EBC3-CFC8-4C6C-B278-A580E3BB4404}"/>
              </a:ext>
            </a:extLst>
          </p:cNvPr>
          <p:cNvSpPr/>
          <p:nvPr/>
        </p:nvSpPr>
        <p:spPr>
          <a:xfrm>
            <a:off x="2148251"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E025DE15-FC11-469E-B047-6CAB81A9BCA6}"/>
              </a:ext>
            </a:extLst>
          </p:cNvPr>
          <p:cNvSpPr/>
          <p:nvPr/>
        </p:nvSpPr>
        <p:spPr>
          <a:xfrm>
            <a:off x="2225157"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B0CEEDDB-E7A2-4BBF-B0B3-589B8BC69017}"/>
              </a:ext>
            </a:extLst>
          </p:cNvPr>
          <p:cNvSpPr/>
          <p:nvPr/>
        </p:nvSpPr>
        <p:spPr>
          <a:xfrm>
            <a:off x="2297847"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1EFFEA44-E41B-4B85-B823-48115BF6AFF2}"/>
              </a:ext>
            </a:extLst>
          </p:cNvPr>
          <p:cNvSpPr/>
          <p:nvPr/>
        </p:nvSpPr>
        <p:spPr>
          <a:xfrm>
            <a:off x="2374753"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8689847D-38B9-4ACC-BC93-300D9F440E12}"/>
              </a:ext>
            </a:extLst>
          </p:cNvPr>
          <p:cNvSpPr/>
          <p:nvPr/>
        </p:nvSpPr>
        <p:spPr>
          <a:xfrm>
            <a:off x="2450321"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867B1FC6-98AE-4405-8453-FCDEFFD73C12}"/>
              </a:ext>
            </a:extLst>
          </p:cNvPr>
          <p:cNvSpPr/>
          <p:nvPr/>
        </p:nvSpPr>
        <p:spPr>
          <a:xfrm>
            <a:off x="2527227"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A625B693-017A-4015-869F-A098B525FC5E}"/>
              </a:ext>
            </a:extLst>
          </p:cNvPr>
          <p:cNvSpPr/>
          <p:nvPr/>
        </p:nvSpPr>
        <p:spPr>
          <a:xfrm>
            <a:off x="2599917"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F2AF6F5E-477C-4C9F-B4C2-B10DC3BC03CE}"/>
              </a:ext>
            </a:extLst>
          </p:cNvPr>
          <p:cNvSpPr/>
          <p:nvPr/>
        </p:nvSpPr>
        <p:spPr>
          <a:xfrm>
            <a:off x="2676823"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B57D13AD-834A-47D2-AF0B-3F600A52ADDC}"/>
              </a:ext>
            </a:extLst>
          </p:cNvPr>
          <p:cNvSpPr/>
          <p:nvPr/>
        </p:nvSpPr>
        <p:spPr>
          <a:xfrm>
            <a:off x="2745297"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3C5CECC9-1879-4391-BB60-DE041A3F44F8}"/>
              </a:ext>
            </a:extLst>
          </p:cNvPr>
          <p:cNvSpPr/>
          <p:nvPr/>
        </p:nvSpPr>
        <p:spPr>
          <a:xfrm>
            <a:off x="2822203"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F4EE599E-B693-4EF3-A677-29509E68CA8C}"/>
              </a:ext>
            </a:extLst>
          </p:cNvPr>
          <p:cNvSpPr/>
          <p:nvPr/>
        </p:nvSpPr>
        <p:spPr>
          <a:xfrm>
            <a:off x="2894893" y="335370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30AC28A2-5639-45A9-957F-0D9C570E9D47}"/>
              </a:ext>
            </a:extLst>
          </p:cNvPr>
          <p:cNvSpPr/>
          <p:nvPr/>
        </p:nvSpPr>
        <p:spPr>
          <a:xfrm>
            <a:off x="2981614"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B966AAFD-D7CE-4113-B69D-C3ADEBE17655}"/>
              </a:ext>
            </a:extLst>
          </p:cNvPr>
          <p:cNvSpPr/>
          <p:nvPr/>
        </p:nvSpPr>
        <p:spPr>
          <a:xfrm>
            <a:off x="3058520"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AB70F023-B377-4288-928C-5D42CD6E7879}"/>
              </a:ext>
            </a:extLst>
          </p:cNvPr>
          <p:cNvSpPr/>
          <p:nvPr/>
        </p:nvSpPr>
        <p:spPr>
          <a:xfrm>
            <a:off x="3131210"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2D49B0D2-39A2-4EA9-8810-F1AB175E7712}"/>
              </a:ext>
            </a:extLst>
          </p:cNvPr>
          <p:cNvSpPr/>
          <p:nvPr/>
        </p:nvSpPr>
        <p:spPr>
          <a:xfrm>
            <a:off x="3216505"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886AA0F8-DB2C-4FDB-8767-BFD921645291}"/>
              </a:ext>
            </a:extLst>
          </p:cNvPr>
          <p:cNvSpPr/>
          <p:nvPr/>
        </p:nvSpPr>
        <p:spPr>
          <a:xfrm>
            <a:off x="1548466"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923B16EC-2E90-4B26-A223-A3931D28D66C}"/>
              </a:ext>
            </a:extLst>
          </p:cNvPr>
          <p:cNvSpPr/>
          <p:nvPr/>
        </p:nvSpPr>
        <p:spPr>
          <a:xfrm>
            <a:off x="1625372"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2FF3CBC-876B-45FF-B5CF-93C5FCEC7C58}"/>
              </a:ext>
            </a:extLst>
          </p:cNvPr>
          <p:cNvSpPr/>
          <p:nvPr/>
        </p:nvSpPr>
        <p:spPr>
          <a:xfrm>
            <a:off x="1698062"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5CE16547-23A9-4D94-9CB2-8CA47A46B80E}"/>
              </a:ext>
            </a:extLst>
          </p:cNvPr>
          <p:cNvSpPr/>
          <p:nvPr/>
        </p:nvSpPr>
        <p:spPr>
          <a:xfrm>
            <a:off x="1783357" y="3663308"/>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ABE096ED-9A4F-4B5F-84B1-3DC506D14579}"/>
              </a:ext>
            </a:extLst>
          </p:cNvPr>
          <p:cNvSpPr/>
          <p:nvPr/>
        </p:nvSpPr>
        <p:spPr>
          <a:xfrm rot="5400000">
            <a:off x="1033179" y="2721247"/>
            <a:ext cx="469794" cy="16015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箭头: 右 157">
            <a:extLst>
              <a:ext uri="{FF2B5EF4-FFF2-40B4-BE49-F238E27FC236}">
                <a16:creationId xmlns:a16="http://schemas.microsoft.com/office/drawing/2014/main" id="{4DE2E6F7-BD94-4B32-9FED-DBB182D818A5}"/>
              </a:ext>
            </a:extLst>
          </p:cNvPr>
          <p:cNvSpPr/>
          <p:nvPr/>
        </p:nvSpPr>
        <p:spPr>
          <a:xfrm rot="10800000">
            <a:off x="1463102" y="2278811"/>
            <a:ext cx="1879143" cy="1350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箭头: 右 158">
            <a:extLst>
              <a:ext uri="{FF2B5EF4-FFF2-40B4-BE49-F238E27FC236}">
                <a16:creationId xmlns:a16="http://schemas.microsoft.com/office/drawing/2014/main" id="{564D5224-C6A9-48BF-9522-5B188B3D9CDD}"/>
              </a:ext>
            </a:extLst>
          </p:cNvPr>
          <p:cNvSpPr/>
          <p:nvPr/>
        </p:nvSpPr>
        <p:spPr>
          <a:xfrm rot="16200000">
            <a:off x="3262968" y="2721247"/>
            <a:ext cx="469794" cy="16015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箭头: 右 159">
            <a:extLst>
              <a:ext uri="{FF2B5EF4-FFF2-40B4-BE49-F238E27FC236}">
                <a16:creationId xmlns:a16="http://schemas.microsoft.com/office/drawing/2014/main" id="{5B5A4AC1-86CA-4F03-839E-A6E893C8579C}"/>
              </a:ext>
            </a:extLst>
          </p:cNvPr>
          <p:cNvSpPr/>
          <p:nvPr/>
        </p:nvSpPr>
        <p:spPr>
          <a:xfrm rot="16200000">
            <a:off x="1490417" y="2846965"/>
            <a:ext cx="311642" cy="19020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箭头: 右 160">
            <a:extLst>
              <a:ext uri="{FF2B5EF4-FFF2-40B4-BE49-F238E27FC236}">
                <a16:creationId xmlns:a16="http://schemas.microsoft.com/office/drawing/2014/main" id="{E4EF682B-60A3-4F17-8F4E-04DF51443FFB}"/>
              </a:ext>
            </a:extLst>
          </p:cNvPr>
          <p:cNvSpPr/>
          <p:nvPr/>
        </p:nvSpPr>
        <p:spPr>
          <a:xfrm rot="16200000">
            <a:off x="3000471" y="3377783"/>
            <a:ext cx="311642" cy="19020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箭头: 右 161">
            <a:extLst>
              <a:ext uri="{FF2B5EF4-FFF2-40B4-BE49-F238E27FC236}">
                <a16:creationId xmlns:a16="http://schemas.microsoft.com/office/drawing/2014/main" id="{71543124-E3AA-49BF-A3DD-01F47E92A1CA}"/>
              </a:ext>
            </a:extLst>
          </p:cNvPr>
          <p:cNvSpPr/>
          <p:nvPr/>
        </p:nvSpPr>
        <p:spPr>
          <a:xfrm rot="5400000">
            <a:off x="2997660" y="2835058"/>
            <a:ext cx="311642" cy="19020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箭头: 右 163">
            <a:extLst>
              <a:ext uri="{FF2B5EF4-FFF2-40B4-BE49-F238E27FC236}">
                <a16:creationId xmlns:a16="http://schemas.microsoft.com/office/drawing/2014/main" id="{C1A02B74-BE47-4E03-A023-14F6E76673F5}"/>
              </a:ext>
            </a:extLst>
          </p:cNvPr>
          <p:cNvSpPr/>
          <p:nvPr/>
        </p:nvSpPr>
        <p:spPr>
          <a:xfrm rot="5400000">
            <a:off x="1496452" y="3384813"/>
            <a:ext cx="311642" cy="19020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箭头: 右 164">
            <a:extLst>
              <a:ext uri="{FF2B5EF4-FFF2-40B4-BE49-F238E27FC236}">
                <a16:creationId xmlns:a16="http://schemas.microsoft.com/office/drawing/2014/main" id="{7F5DBA0E-A02B-40A5-AF64-2BABD71F8D7B}"/>
              </a:ext>
            </a:extLst>
          </p:cNvPr>
          <p:cNvSpPr/>
          <p:nvPr/>
        </p:nvSpPr>
        <p:spPr>
          <a:xfrm>
            <a:off x="1478458" y="3133905"/>
            <a:ext cx="1879143" cy="1350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箭头: 右 165">
            <a:extLst>
              <a:ext uri="{FF2B5EF4-FFF2-40B4-BE49-F238E27FC236}">
                <a16:creationId xmlns:a16="http://schemas.microsoft.com/office/drawing/2014/main" id="{81621929-00D6-4EC4-A9F0-ABC07CE698D8}"/>
              </a:ext>
            </a:extLst>
          </p:cNvPr>
          <p:cNvSpPr/>
          <p:nvPr/>
        </p:nvSpPr>
        <p:spPr>
          <a:xfrm rot="16200000">
            <a:off x="3276965" y="3500861"/>
            <a:ext cx="469794" cy="16015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箭头: 右 167">
            <a:extLst>
              <a:ext uri="{FF2B5EF4-FFF2-40B4-BE49-F238E27FC236}">
                <a16:creationId xmlns:a16="http://schemas.microsoft.com/office/drawing/2014/main" id="{5EB81918-232D-478C-973C-0B0A6DA957A2}"/>
              </a:ext>
            </a:extLst>
          </p:cNvPr>
          <p:cNvSpPr/>
          <p:nvPr/>
        </p:nvSpPr>
        <p:spPr>
          <a:xfrm rot="5400000">
            <a:off x="1037762" y="3513572"/>
            <a:ext cx="469794" cy="16015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F58CAAD1-FEFF-430F-B80B-7A4F6C36D0D5}"/>
              </a:ext>
            </a:extLst>
          </p:cNvPr>
          <p:cNvSpPr/>
          <p:nvPr/>
        </p:nvSpPr>
        <p:spPr>
          <a:xfrm>
            <a:off x="1103899" y="2174401"/>
            <a:ext cx="2549586" cy="167261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170">
            <a:extLst>
              <a:ext uri="{FF2B5EF4-FFF2-40B4-BE49-F238E27FC236}">
                <a16:creationId xmlns:a16="http://schemas.microsoft.com/office/drawing/2014/main" id="{CE11CBD3-5802-4ECE-8B5A-938A561B8932}"/>
              </a:ext>
            </a:extLst>
          </p:cNvPr>
          <p:cNvCxnSpPr>
            <a:cxnSpLocks/>
          </p:cNvCxnSpPr>
          <p:nvPr/>
        </p:nvCxnSpPr>
        <p:spPr>
          <a:xfrm flipH="1">
            <a:off x="801357" y="2174401"/>
            <a:ext cx="302542" cy="1488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3A5722F9-2B40-4BB8-8F8C-3FCC7080F1C8}"/>
              </a:ext>
            </a:extLst>
          </p:cNvPr>
          <p:cNvCxnSpPr>
            <a:cxnSpLocks/>
          </p:cNvCxnSpPr>
          <p:nvPr/>
        </p:nvCxnSpPr>
        <p:spPr>
          <a:xfrm flipH="1">
            <a:off x="792660" y="3829025"/>
            <a:ext cx="310313" cy="12606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93C9FBDF-0D77-40C0-AB12-AB2D9C513388}"/>
              </a:ext>
            </a:extLst>
          </p:cNvPr>
          <p:cNvCxnSpPr>
            <a:cxnSpLocks/>
          </p:cNvCxnSpPr>
          <p:nvPr/>
        </p:nvCxnSpPr>
        <p:spPr>
          <a:xfrm flipH="1">
            <a:off x="2717430" y="3841271"/>
            <a:ext cx="949589" cy="1238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77" name="图片 176">
            <a:extLst>
              <a:ext uri="{FF2B5EF4-FFF2-40B4-BE49-F238E27FC236}">
                <a16:creationId xmlns:a16="http://schemas.microsoft.com/office/drawing/2014/main" id="{5D713137-5058-4098-A1DE-0C26E7FA15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485626" y="6112492"/>
            <a:ext cx="212625" cy="212625"/>
          </a:xfrm>
          <a:prstGeom prst="rect">
            <a:avLst/>
          </a:prstGeom>
        </p:spPr>
      </p:pic>
      <p:sp>
        <p:nvSpPr>
          <p:cNvPr id="178" name="箭头: 圆角右 177">
            <a:extLst>
              <a:ext uri="{FF2B5EF4-FFF2-40B4-BE49-F238E27FC236}">
                <a16:creationId xmlns:a16="http://schemas.microsoft.com/office/drawing/2014/main" id="{E9D035EB-ABC8-4B49-B82A-08A9D7625437}"/>
              </a:ext>
            </a:extLst>
          </p:cNvPr>
          <p:cNvSpPr/>
          <p:nvPr/>
        </p:nvSpPr>
        <p:spPr>
          <a:xfrm rot="16200000">
            <a:off x="2699304" y="5756891"/>
            <a:ext cx="637309" cy="711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9" name="文本框 178">
            <a:extLst>
              <a:ext uri="{FF2B5EF4-FFF2-40B4-BE49-F238E27FC236}">
                <a16:creationId xmlns:a16="http://schemas.microsoft.com/office/drawing/2014/main" id="{640F6434-318E-41B7-BD76-05F91CEE130D}"/>
              </a:ext>
            </a:extLst>
          </p:cNvPr>
          <p:cNvSpPr txBox="1"/>
          <p:nvPr/>
        </p:nvSpPr>
        <p:spPr>
          <a:xfrm>
            <a:off x="6313867" y="2659359"/>
            <a:ext cx="5211919" cy="335104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为缓解材料楼、化工楼车位不足，大量机动车占用车道的问题，在材料楼西侧设置停车场</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通过标志和人工管理禁止路内停车</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通过引导标志指引驾驶员按照正确的路线与出入口进出停车场</a:t>
            </a:r>
            <a:endParaRPr lang="en-US" altLang="zh-CN" sz="2400" dirty="0">
              <a:latin typeface="+mj-ea"/>
              <a:ea typeface="+mj-ea"/>
            </a:endParaRPr>
          </a:p>
        </p:txBody>
      </p:sp>
    </p:spTree>
    <p:extLst>
      <p:ext uri="{BB962C8B-B14F-4D97-AF65-F5344CB8AC3E}">
        <p14:creationId xmlns:p14="http://schemas.microsoft.com/office/powerpoint/2010/main" val="3064743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zh-CN" altLang="en-US" dirty="0"/>
              <a:t>问题分析与建议</a:t>
            </a:r>
          </a:p>
        </p:txBody>
      </p:sp>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a:p>
        </p:txBody>
      </p:sp>
      <p:sp>
        <p:nvSpPr>
          <p:cNvPr id="44" name="işḻîḑé">
            <a:extLst>
              <a:ext uri="{FF2B5EF4-FFF2-40B4-BE49-F238E27FC236}">
                <a16:creationId xmlns:a16="http://schemas.microsoft.com/office/drawing/2014/main" id="{14084C94-4CA1-4EDC-88FF-0ABA7AEAD894}"/>
              </a:ext>
            </a:extLst>
          </p:cNvPr>
          <p:cNvSpPr/>
          <p:nvPr/>
        </p:nvSpPr>
        <p:spPr>
          <a:xfrm>
            <a:off x="1314308" y="1165656"/>
            <a:ext cx="4787672" cy="494887"/>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400" b="1" dirty="0">
                <a:solidFill>
                  <a:srgbClr val="33BD8F"/>
                </a:solidFill>
              </a:rPr>
              <a:t>道路资源合理利用</a:t>
            </a:r>
            <a:r>
              <a:rPr lang="en-US" altLang="zh-CN" sz="2400" b="1" dirty="0">
                <a:solidFill>
                  <a:srgbClr val="33BD8F"/>
                </a:solidFill>
              </a:rPr>
              <a:t>——</a:t>
            </a:r>
            <a:r>
              <a:rPr lang="zh-CN" altLang="en-US" sz="2400" b="1" dirty="0">
                <a:solidFill>
                  <a:srgbClr val="33BD8F"/>
                </a:solidFill>
              </a:rPr>
              <a:t>以南工路为例</a:t>
            </a:r>
          </a:p>
        </p:txBody>
      </p:sp>
      <p:sp>
        <p:nvSpPr>
          <p:cNvPr id="35" name="ïślïḑé">
            <a:extLst>
              <a:ext uri="{FF2B5EF4-FFF2-40B4-BE49-F238E27FC236}">
                <a16:creationId xmlns:a16="http://schemas.microsoft.com/office/drawing/2014/main" id="{B3FC317B-5F8F-49ED-B9CE-BA351F859A47}"/>
              </a:ext>
            </a:extLst>
          </p:cNvPr>
          <p:cNvSpPr/>
          <p:nvPr/>
        </p:nvSpPr>
        <p:spPr>
          <a:xfrm>
            <a:off x="891638" y="1213154"/>
            <a:ext cx="422670" cy="422670"/>
          </a:xfrm>
          <a:prstGeom prst="ellipse">
            <a:avLst/>
          </a:prstGeom>
          <a:solidFill>
            <a:srgbClr val="33BD8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5" name="图片 4">
            <a:extLst>
              <a:ext uri="{FF2B5EF4-FFF2-40B4-BE49-F238E27FC236}">
                <a16:creationId xmlns:a16="http://schemas.microsoft.com/office/drawing/2014/main" id="{1FFE5BCE-657B-493A-B1C2-3210B6ABDC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11" y="2066336"/>
            <a:ext cx="5054600" cy="3790950"/>
          </a:xfrm>
          <a:prstGeom prst="rect">
            <a:avLst/>
          </a:prstGeom>
        </p:spPr>
      </p:pic>
      <p:pic>
        <p:nvPicPr>
          <p:cNvPr id="7" name="图片 6">
            <a:extLst>
              <a:ext uri="{FF2B5EF4-FFF2-40B4-BE49-F238E27FC236}">
                <a16:creationId xmlns:a16="http://schemas.microsoft.com/office/drawing/2014/main" id="{83420E32-D389-42B6-8162-9F777573EF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4324" y="2066336"/>
            <a:ext cx="5054600" cy="3790950"/>
          </a:xfrm>
          <a:prstGeom prst="rect">
            <a:avLst/>
          </a:prstGeom>
        </p:spPr>
      </p:pic>
      <p:sp>
        <p:nvSpPr>
          <p:cNvPr id="10" name="矩形 9">
            <a:extLst>
              <a:ext uri="{FF2B5EF4-FFF2-40B4-BE49-F238E27FC236}">
                <a16:creationId xmlns:a16="http://schemas.microsoft.com/office/drawing/2014/main" id="{A11816E4-2268-4C7B-AF34-9B4974E487BE}"/>
              </a:ext>
            </a:extLst>
          </p:cNvPr>
          <p:cNvSpPr/>
          <p:nvPr/>
        </p:nvSpPr>
        <p:spPr>
          <a:xfrm rot="1519745">
            <a:off x="3068091" y="3636948"/>
            <a:ext cx="2455865" cy="78581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825A3D7-1992-4DAD-98C8-2276059082A1}"/>
              </a:ext>
            </a:extLst>
          </p:cNvPr>
          <p:cNvSpPr/>
          <p:nvPr/>
        </p:nvSpPr>
        <p:spPr>
          <a:xfrm rot="20133345">
            <a:off x="406472" y="3622299"/>
            <a:ext cx="2455865" cy="78581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5B245EF-8D3F-484C-B517-F28812E16C27}"/>
              </a:ext>
            </a:extLst>
          </p:cNvPr>
          <p:cNvSpPr/>
          <p:nvPr/>
        </p:nvSpPr>
        <p:spPr>
          <a:xfrm rot="1519745">
            <a:off x="9210083" y="3666246"/>
            <a:ext cx="2455865" cy="78581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130870-4101-46C7-99F3-47923BD4AC59}"/>
              </a:ext>
            </a:extLst>
          </p:cNvPr>
          <p:cNvSpPr/>
          <p:nvPr/>
        </p:nvSpPr>
        <p:spPr>
          <a:xfrm rot="20133345">
            <a:off x="6548464" y="3651597"/>
            <a:ext cx="2455865" cy="78581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Tree>
    <p:extLst>
      <p:ext uri="{BB962C8B-B14F-4D97-AF65-F5344CB8AC3E}">
        <p14:creationId xmlns:p14="http://schemas.microsoft.com/office/powerpoint/2010/main" val="3252587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校园与城市的关系</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4" name="图片 3">
            <a:extLst>
              <a:ext uri="{FF2B5EF4-FFF2-40B4-BE49-F238E27FC236}">
                <a16:creationId xmlns:a16="http://schemas.microsoft.com/office/drawing/2014/main" id="{00D4D918-ACAD-49C7-A98A-A2C02661F78B}"/>
              </a:ext>
            </a:extLst>
          </p:cNvPr>
          <p:cNvPicPr>
            <a:picLocks noChangeAspect="1"/>
          </p:cNvPicPr>
          <p:nvPr/>
        </p:nvPicPr>
        <p:blipFill>
          <a:blip r:embed="rId3"/>
          <a:stretch>
            <a:fillRect/>
          </a:stretch>
        </p:blipFill>
        <p:spPr>
          <a:xfrm>
            <a:off x="578158" y="2231554"/>
            <a:ext cx="7204780" cy="2686675"/>
          </a:xfrm>
          <a:prstGeom prst="rect">
            <a:avLst/>
          </a:prstGeom>
        </p:spPr>
      </p:pic>
      <p:grpSp>
        <p:nvGrpSpPr>
          <p:cNvPr id="13" name="组合 12">
            <a:extLst>
              <a:ext uri="{FF2B5EF4-FFF2-40B4-BE49-F238E27FC236}">
                <a16:creationId xmlns:a16="http://schemas.microsoft.com/office/drawing/2014/main" id="{DC6F4EEB-4DB0-41C0-A7C6-62215C8E622C}"/>
              </a:ext>
            </a:extLst>
          </p:cNvPr>
          <p:cNvGrpSpPr/>
          <p:nvPr/>
        </p:nvGrpSpPr>
        <p:grpSpPr>
          <a:xfrm>
            <a:off x="8937034" y="2430587"/>
            <a:ext cx="1677880" cy="2856762"/>
            <a:chOff x="8877670" y="1873188"/>
            <a:chExt cx="1677880" cy="2856762"/>
          </a:xfrm>
        </p:grpSpPr>
        <p:sp>
          <p:nvSpPr>
            <p:cNvPr id="6" name="矩形 5">
              <a:extLst>
                <a:ext uri="{FF2B5EF4-FFF2-40B4-BE49-F238E27FC236}">
                  <a16:creationId xmlns:a16="http://schemas.microsoft.com/office/drawing/2014/main" id="{7D35EFC3-5B83-4530-A04D-CD20364394BF}"/>
                </a:ext>
              </a:extLst>
            </p:cNvPr>
            <p:cNvSpPr/>
            <p:nvPr/>
          </p:nvSpPr>
          <p:spPr>
            <a:xfrm>
              <a:off x="9481352" y="4378811"/>
              <a:ext cx="368332" cy="351139"/>
            </a:xfrm>
            <a:prstGeom prst="rect">
              <a:avLst/>
            </a:prstGeom>
            <a:solidFill>
              <a:srgbClr val="A3C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5D03375B-AD0C-4F1C-8617-7547019F4B7D}"/>
                </a:ext>
              </a:extLst>
            </p:cNvPr>
            <p:cNvGrpSpPr/>
            <p:nvPr/>
          </p:nvGrpSpPr>
          <p:grpSpPr>
            <a:xfrm>
              <a:off x="8877670" y="1873188"/>
              <a:ext cx="1677880" cy="2359765"/>
              <a:chOff x="8877670" y="1873188"/>
              <a:chExt cx="1677880" cy="2359765"/>
            </a:xfrm>
          </p:grpSpPr>
          <p:sp>
            <p:nvSpPr>
              <p:cNvPr id="5" name="矩形 4">
                <a:extLst>
                  <a:ext uri="{FF2B5EF4-FFF2-40B4-BE49-F238E27FC236}">
                    <a16:creationId xmlns:a16="http://schemas.microsoft.com/office/drawing/2014/main" id="{C923BA0E-C2A5-4BB2-AA98-1D4867140ABA}"/>
                  </a:ext>
                </a:extLst>
              </p:cNvPr>
              <p:cNvSpPr/>
              <p:nvPr/>
            </p:nvSpPr>
            <p:spPr>
              <a:xfrm>
                <a:off x="8877670" y="1873188"/>
                <a:ext cx="1677880" cy="1555812"/>
              </a:xfrm>
              <a:prstGeom prst="rect">
                <a:avLst/>
              </a:prstGeom>
              <a:solidFill>
                <a:srgbClr val="4D89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706DE001-BB1D-4CE0-AAE6-37A297C2D676}"/>
                  </a:ext>
                </a:extLst>
              </p:cNvPr>
              <p:cNvCxnSpPr>
                <a:cxnSpLocks/>
              </p:cNvCxnSpPr>
              <p:nvPr/>
            </p:nvCxnSpPr>
            <p:spPr>
              <a:xfrm>
                <a:off x="9548133" y="3626261"/>
                <a:ext cx="0" cy="606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E5C9090-6FE9-45C7-A144-F856EA9248CD}"/>
                  </a:ext>
                </a:extLst>
              </p:cNvPr>
              <p:cNvCxnSpPr>
                <a:cxnSpLocks/>
              </p:cNvCxnSpPr>
              <p:nvPr/>
            </p:nvCxnSpPr>
            <p:spPr>
              <a:xfrm flipV="1">
                <a:off x="9782727" y="3626261"/>
                <a:ext cx="0" cy="606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 name="文本框 2">
            <a:extLst>
              <a:ext uri="{FF2B5EF4-FFF2-40B4-BE49-F238E27FC236}">
                <a16:creationId xmlns:a16="http://schemas.microsoft.com/office/drawing/2014/main" id="{B4B8338D-4C89-4386-882E-14199CD75015}"/>
              </a:ext>
            </a:extLst>
          </p:cNvPr>
          <p:cNvSpPr txBox="1"/>
          <p:nvPr/>
        </p:nvSpPr>
        <p:spPr>
          <a:xfrm>
            <a:off x="430226" y="5315322"/>
            <a:ext cx="1842457" cy="700576"/>
          </a:xfrm>
          <a:prstGeom prst="rect">
            <a:avLst/>
          </a:prstGeom>
          <a:noFill/>
        </p:spPr>
        <p:txBody>
          <a:bodyPr wrap="square" rtlCol="0">
            <a:spAutoFit/>
          </a:bodyPr>
          <a:lstStyle/>
          <a:p>
            <a:pPr>
              <a:lnSpc>
                <a:spcPct val="150000"/>
              </a:lnSpc>
            </a:pPr>
            <a:r>
              <a:rPr lang="zh-CN" altLang="en-US" sz="1400" dirty="0">
                <a:latin typeface="+mj-ea"/>
                <a:ea typeface="+mj-ea"/>
              </a:rPr>
              <a:t>南京大学鼓楼校区</a:t>
            </a:r>
            <a:endParaRPr lang="en-US" altLang="zh-CN" sz="1400" dirty="0">
              <a:latin typeface="+mj-ea"/>
              <a:ea typeface="+mj-ea"/>
            </a:endParaRPr>
          </a:p>
          <a:p>
            <a:pPr>
              <a:lnSpc>
                <a:spcPct val="150000"/>
              </a:lnSpc>
            </a:pPr>
            <a:r>
              <a:rPr lang="zh-CN" altLang="en-US" sz="1400" dirty="0">
                <a:latin typeface="+mj-ea"/>
                <a:ea typeface="+mj-ea"/>
              </a:rPr>
              <a:t>东南大学四牌楼校区</a:t>
            </a:r>
          </a:p>
        </p:txBody>
      </p:sp>
      <p:sp>
        <p:nvSpPr>
          <p:cNvPr id="14" name="文本框 13">
            <a:extLst>
              <a:ext uri="{FF2B5EF4-FFF2-40B4-BE49-F238E27FC236}">
                <a16:creationId xmlns:a16="http://schemas.microsoft.com/office/drawing/2014/main" id="{99310E4A-B0B7-4581-87DF-40B3606AD1E0}"/>
              </a:ext>
            </a:extLst>
          </p:cNvPr>
          <p:cNvSpPr txBox="1"/>
          <p:nvPr/>
        </p:nvSpPr>
        <p:spPr>
          <a:xfrm>
            <a:off x="2854969" y="5448931"/>
            <a:ext cx="1592744" cy="377411"/>
          </a:xfrm>
          <a:prstGeom prst="rect">
            <a:avLst/>
          </a:prstGeom>
          <a:noFill/>
        </p:spPr>
        <p:txBody>
          <a:bodyPr wrap="square" rtlCol="0">
            <a:spAutoFit/>
          </a:bodyPr>
          <a:lstStyle/>
          <a:p>
            <a:pPr>
              <a:lnSpc>
                <a:spcPct val="150000"/>
              </a:lnSpc>
            </a:pPr>
            <a:r>
              <a:rPr lang="zh-CN" altLang="en-US" sz="1400" dirty="0">
                <a:latin typeface="+mj-ea"/>
                <a:ea typeface="+mj-ea"/>
              </a:rPr>
              <a:t>浙大紫金港校区</a:t>
            </a:r>
          </a:p>
        </p:txBody>
      </p:sp>
      <p:sp>
        <p:nvSpPr>
          <p:cNvPr id="15" name="文本框 14">
            <a:extLst>
              <a:ext uri="{FF2B5EF4-FFF2-40B4-BE49-F238E27FC236}">
                <a16:creationId xmlns:a16="http://schemas.microsoft.com/office/drawing/2014/main" id="{32E45432-83CF-4E3E-97D3-F95BEE18C831}"/>
              </a:ext>
            </a:extLst>
          </p:cNvPr>
          <p:cNvSpPr txBox="1"/>
          <p:nvPr/>
        </p:nvSpPr>
        <p:spPr>
          <a:xfrm>
            <a:off x="5659175" y="5287349"/>
            <a:ext cx="1842457" cy="700576"/>
          </a:xfrm>
          <a:prstGeom prst="rect">
            <a:avLst/>
          </a:prstGeom>
          <a:noFill/>
        </p:spPr>
        <p:txBody>
          <a:bodyPr wrap="square" rtlCol="0">
            <a:spAutoFit/>
          </a:bodyPr>
          <a:lstStyle/>
          <a:p>
            <a:pPr>
              <a:lnSpc>
                <a:spcPct val="150000"/>
              </a:lnSpc>
            </a:pPr>
            <a:r>
              <a:rPr lang="zh-CN" altLang="en-US" sz="1400" dirty="0">
                <a:latin typeface="+mj-ea"/>
                <a:ea typeface="+mj-ea"/>
              </a:rPr>
              <a:t>江宁大学城</a:t>
            </a:r>
            <a:endParaRPr lang="en-US" altLang="zh-CN" sz="1400" dirty="0">
              <a:latin typeface="+mj-ea"/>
              <a:ea typeface="+mj-ea"/>
            </a:endParaRPr>
          </a:p>
          <a:p>
            <a:pPr>
              <a:lnSpc>
                <a:spcPct val="150000"/>
              </a:lnSpc>
            </a:pPr>
            <a:r>
              <a:rPr lang="zh-CN" altLang="en-US" sz="1400" dirty="0">
                <a:latin typeface="+mj-ea"/>
                <a:ea typeface="+mj-ea"/>
              </a:rPr>
              <a:t>仙林大学城</a:t>
            </a:r>
          </a:p>
        </p:txBody>
      </p:sp>
    </p:spTree>
    <p:extLst>
      <p:ext uri="{BB962C8B-B14F-4D97-AF65-F5344CB8AC3E}">
        <p14:creationId xmlns:p14="http://schemas.microsoft.com/office/powerpoint/2010/main" val="2710314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zh-CN" altLang="en-US" dirty="0"/>
              <a:t>问题分析与建议</a:t>
            </a:r>
          </a:p>
        </p:txBody>
      </p:sp>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a:p>
        </p:txBody>
      </p:sp>
      <p:sp>
        <p:nvSpPr>
          <p:cNvPr id="44" name="işḻîḑé">
            <a:extLst>
              <a:ext uri="{FF2B5EF4-FFF2-40B4-BE49-F238E27FC236}">
                <a16:creationId xmlns:a16="http://schemas.microsoft.com/office/drawing/2014/main" id="{14084C94-4CA1-4EDC-88FF-0ABA7AEAD894}"/>
              </a:ext>
            </a:extLst>
          </p:cNvPr>
          <p:cNvSpPr/>
          <p:nvPr/>
        </p:nvSpPr>
        <p:spPr>
          <a:xfrm>
            <a:off x="1314308" y="1165656"/>
            <a:ext cx="4787672" cy="494887"/>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400" b="1" dirty="0">
                <a:solidFill>
                  <a:srgbClr val="33BD8F"/>
                </a:solidFill>
              </a:rPr>
              <a:t>道路资源合理利用</a:t>
            </a:r>
            <a:r>
              <a:rPr lang="en-US" altLang="zh-CN" sz="2400" b="1" dirty="0">
                <a:solidFill>
                  <a:srgbClr val="33BD8F"/>
                </a:solidFill>
              </a:rPr>
              <a:t>——</a:t>
            </a:r>
            <a:r>
              <a:rPr lang="zh-CN" altLang="en-US" sz="2400" b="1" dirty="0">
                <a:solidFill>
                  <a:srgbClr val="33BD8F"/>
                </a:solidFill>
              </a:rPr>
              <a:t>以南工路为例</a:t>
            </a:r>
          </a:p>
        </p:txBody>
      </p:sp>
      <p:sp>
        <p:nvSpPr>
          <p:cNvPr id="35" name="ïślïḑé">
            <a:extLst>
              <a:ext uri="{FF2B5EF4-FFF2-40B4-BE49-F238E27FC236}">
                <a16:creationId xmlns:a16="http://schemas.microsoft.com/office/drawing/2014/main" id="{B3FC317B-5F8F-49ED-B9CE-BA351F859A47}"/>
              </a:ext>
            </a:extLst>
          </p:cNvPr>
          <p:cNvSpPr/>
          <p:nvPr/>
        </p:nvSpPr>
        <p:spPr>
          <a:xfrm>
            <a:off x="891638" y="1213154"/>
            <a:ext cx="422670" cy="422670"/>
          </a:xfrm>
          <a:prstGeom prst="ellipse">
            <a:avLst/>
          </a:prstGeom>
          <a:solidFill>
            <a:srgbClr val="33BD8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14" name="图片 13">
            <a:extLst>
              <a:ext uri="{FF2B5EF4-FFF2-40B4-BE49-F238E27FC236}">
                <a16:creationId xmlns:a16="http://schemas.microsoft.com/office/drawing/2014/main" id="{A32D6D07-6FD8-4182-91D9-263DAB2F2C7C}"/>
              </a:ext>
            </a:extLst>
          </p:cNvPr>
          <p:cNvPicPr>
            <a:picLocks noChangeAspect="1"/>
          </p:cNvPicPr>
          <p:nvPr/>
        </p:nvPicPr>
        <p:blipFill>
          <a:blip r:embed="rId3"/>
          <a:stretch>
            <a:fillRect/>
          </a:stretch>
        </p:blipFill>
        <p:spPr>
          <a:xfrm>
            <a:off x="495753" y="2252523"/>
            <a:ext cx="7019745" cy="3864126"/>
          </a:xfrm>
          <a:prstGeom prst="rect">
            <a:avLst/>
          </a:prstGeom>
        </p:spPr>
      </p:pic>
      <p:sp>
        <p:nvSpPr>
          <p:cNvPr id="15" name="箭头: 下 14">
            <a:extLst>
              <a:ext uri="{FF2B5EF4-FFF2-40B4-BE49-F238E27FC236}">
                <a16:creationId xmlns:a16="http://schemas.microsoft.com/office/drawing/2014/main" id="{EA938D6E-057C-4AC3-8901-E46A4C288745}"/>
              </a:ext>
            </a:extLst>
          </p:cNvPr>
          <p:cNvSpPr/>
          <p:nvPr/>
        </p:nvSpPr>
        <p:spPr>
          <a:xfrm rot="21305448">
            <a:off x="6755136" y="2573675"/>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55CCB7A8-1EB5-4A35-A8E5-CB6DD4863C3A}"/>
              </a:ext>
            </a:extLst>
          </p:cNvPr>
          <p:cNvSpPr/>
          <p:nvPr/>
        </p:nvSpPr>
        <p:spPr>
          <a:xfrm rot="21247312">
            <a:off x="6906231" y="4783437"/>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51E73E34-F4AA-44B0-9F5D-57444A14B850}"/>
              </a:ext>
            </a:extLst>
          </p:cNvPr>
          <p:cNvSpPr/>
          <p:nvPr/>
        </p:nvSpPr>
        <p:spPr>
          <a:xfrm rot="10543499">
            <a:off x="6996057" y="2573682"/>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04A6F1C1-702A-45D4-BD63-FCED2101D05E}"/>
              </a:ext>
            </a:extLst>
          </p:cNvPr>
          <p:cNvSpPr/>
          <p:nvPr/>
        </p:nvSpPr>
        <p:spPr>
          <a:xfrm rot="10506455">
            <a:off x="7083107" y="4734187"/>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3DE99CF6-0110-4AF2-8097-EAC8D59A90A5}"/>
              </a:ext>
            </a:extLst>
          </p:cNvPr>
          <p:cNvSpPr/>
          <p:nvPr/>
        </p:nvSpPr>
        <p:spPr>
          <a:xfrm rot="20929615">
            <a:off x="939819" y="3062482"/>
            <a:ext cx="230478" cy="8479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66911B17-51BD-46F9-A005-F5CA22B04A90}"/>
              </a:ext>
            </a:extLst>
          </p:cNvPr>
          <p:cNvSpPr/>
          <p:nvPr/>
        </p:nvSpPr>
        <p:spPr>
          <a:xfrm rot="593795">
            <a:off x="1012007" y="5105520"/>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6539C79C-47CB-41E2-A029-75C4D7640CBC}"/>
              </a:ext>
            </a:extLst>
          </p:cNvPr>
          <p:cNvSpPr/>
          <p:nvPr/>
        </p:nvSpPr>
        <p:spPr>
          <a:xfrm rot="9973786">
            <a:off x="1171152" y="3005047"/>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 21">
            <a:extLst>
              <a:ext uri="{FF2B5EF4-FFF2-40B4-BE49-F238E27FC236}">
                <a16:creationId xmlns:a16="http://schemas.microsoft.com/office/drawing/2014/main" id="{2D42CEA7-4C94-442A-A8CB-1FEBFC9B1C4D}"/>
              </a:ext>
            </a:extLst>
          </p:cNvPr>
          <p:cNvSpPr/>
          <p:nvPr/>
        </p:nvSpPr>
        <p:spPr>
          <a:xfrm rot="11319303">
            <a:off x="1229993" y="5140859"/>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502D380-A3C3-4498-B6C2-DCB19B7AA943}"/>
              </a:ext>
            </a:extLst>
          </p:cNvPr>
          <p:cNvSpPr/>
          <p:nvPr/>
        </p:nvSpPr>
        <p:spPr>
          <a:xfrm>
            <a:off x="1020780" y="4017201"/>
            <a:ext cx="118885" cy="74510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5A5CD2E5-6817-44C6-AA4F-9B0F351328D8}"/>
              </a:ext>
            </a:extLst>
          </p:cNvPr>
          <p:cNvSpPr txBox="1"/>
          <p:nvPr/>
        </p:nvSpPr>
        <p:spPr>
          <a:xfrm>
            <a:off x="7722756" y="2641910"/>
            <a:ext cx="4071921"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道路较宽，与图书馆前</a:t>
            </a:r>
            <a:r>
              <a:rPr lang="zh-CN" altLang="en-US" sz="2400" dirty="0">
                <a:latin typeface="+mj-ea"/>
              </a:rPr>
              <a:t>人行道及</a:t>
            </a:r>
            <a:r>
              <a:rPr lang="zh-CN" altLang="en-US" sz="2400" dirty="0">
                <a:latin typeface="+mj-ea"/>
                <a:ea typeface="+mj-ea"/>
              </a:rPr>
              <a:t>非机动车道平齐</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上下游道路各方向均为单车道，进出模式较为单一，不成为通行能力瓶颈</a:t>
            </a:r>
            <a:endParaRPr lang="en-US" altLang="zh-CN" sz="2400" dirty="0">
              <a:latin typeface="+mj-ea"/>
              <a:ea typeface="+mj-ea"/>
            </a:endParaRPr>
          </a:p>
        </p:txBody>
      </p:sp>
      <p:sp>
        <p:nvSpPr>
          <p:cNvPr id="3" name="矩形 2">
            <a:extLst>
              <a:ext uri="{FF2B5EF4-FFF2-40B4-BE49-F238E27FC236}">
                <a16:creationId xmlns:a16="http://schemas.microsoft.com/office/drawing/2014/main" id="{32BAB70F-079E-4551-8418-19E0143698DF}"/>
              </a:ext>
            </a:extLst>
          </p:cNvPr>
          <p:cNvSpPr/>
          <p:nvPr/>
        </p:nvSpPr>
        <p:spPr>
          <a:xfrm rot="21410944">
            <a:off x="2036170" y="4367141"/>
            <a:ext cx="4431606" cy="9183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CAD6681-143E-48E0-A588-F2EEDEDE9E08}"/>
              </a:ext>
            </a:extLst>
          </p:cNvPr>
          <p:cNvSpPr/>
          <p:nvPr/>
        </p:nvSpPr>
        <p:spPr>
          <a:xfrm rot="21410944">
            <a:off x="2036323" y="4125877"/>
            <a:ext cx="1473769" cy="86567"/>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B7800CBD-2184-4E2F-85ED-198568303D60}"/>
              </a:ext>
            </a:extLst>
          </p:cNvPr>
          <p:cNvSpPr/>
          <p:nvPr/>
        </p:nvSpPr>
        <p:spPr>
          <a:xfrm rot="21410944">
            <a:off x="4561076" y="3986286"/>
            <a:ext cx="1904704" cy="9491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021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zh-CN" altLang="en-US" dirty="0"/>
              <a:t>问题分析与建议</a:t>
            </a:r>
          </a:p>
        </p:txBody>
      </p:sp>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a:p>
        </p:txBody>
      </p:sp>
      <p:sp>
        <p:nvSpPr>
          <p:cNvPr id="25" name="ïşlíḑè">
            <a:extLst>
              <a:ext uri="{FF2B5EF4-FFF2-40B4-BE49-F238E27FC236}">
                <a16:creationId xmlns:a16="http://schemas.microsoft.com/office/drawing/2014/main" id="{82276F09-985F-4414-81A9-852D4AA8E1FA}"/>
              </a:ext>
            </a:extLst>
          </p:cNvPr>
          <p:cNvSpPr/>
          <p:nvPr/>
        </p:nvSpPr>
        <p:spPr>
          <a:xfrm>
            <a:off x="1435911" y="1321719"/>
            <a:ext cx="4207243" cy="311463"/>
          </a:xfrm>
          <a:prstGeom prst="rect">
            <a:avLst/>
          </a:prstGeom>
          <a:solidFill>
            <a:schemeClr val="bg1"/>
          </a:solidFill>
        </p:spPr>
        <p:txBody>
          <a:bodyPr wrap="none" lIns="90000" tIns="46800" rIns="90000" bIns="46800" anchor="b">
            <a:noAutofit/>
          </a:bodyPr>
          <a:lstStyle/>
          <a:p>
            <a:pPr lvl="0" defTabSz="914378">
              <a:spcBef>
                <a:spcPct val="0"/>
              </a:spcBef>
              <a:defRPr/>
            </a:pPr>
            <a:r>
              <a:rPr lang="zh-CN" altLang="en-US" sz="2400" b="1" dirty="0">
                <a:solidFill>
                  <a:srgbClr val="E49022"/>
                </a:solidFill>
              </a:rPr>
              <a:t>完善停车设施与停车管理</a:t>
            </a:r>
          </a:p>
        </p:txBody>
      </p:sp>
      <p:sp>
        <p:nvSpPr>
          <p:cNvPr id="26" name="íšļïďê">
            <a:extLst>
              <a:ext uri="{FF2B5EF4-FFF2-40B4-BE49-F238E27FC236}">
                <a16:creationId xmlns:a16="http://schemas.microsoft.com/office/drawing/2014/main" id="{FFD78525-FC40-4D58-8972-02300465B06F}"/>
              </a:ext>
            </a:extLst>
          </p:cNvPr>
          <p:cNvSpPr/>
          <p:nvPr/>
        </p:nvSpPr>
        <p:spPr>
          <a:xfrm>
            <a:off x="891638" y="1210512"/>
            <a:ext cx="422670" cy="422670"/>
          </a:xfrm>
          <a:prstGeom prst="ellipse">
            <a:avLst/>
          </a:prstGeom>
          <a:solidFill>
            <a:srgbClr val="E4902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2" name="ïŝḻîḓé">
            <a:extLst>
              <a:ext uri="{FF2B5EF4-FFF2-40B4-BE49-F238E27FC236}">
                <a16:creationId xmlns:a16="http://schemas.microsoft.com/office/drawing/2014/main" id="{A17CC868-AE1A-4459-9778-AF2E3F4C5D6C}"/>
              </a:ext>
            </a:extLst>
          </p:cNvPr>
          <p:cNvSpPr/>
          <p:nvPr/>
        </p:nvSpPr>
        <p:spPr>
          <a:xfrm>
            <a:off x="1314308" y="4983421"/>
            <a:ext cx="8540382" cy="1463423"/>
          </a:xfrm>
          <a:prstGeom prst="rect">
            <a:avLst/>
          </a:prstGeom>
        </p:spPr>
        <p:txBody>
          <a:bodyPr wrap="square">
            <a:normAutofit/>
          </a:bodyPr>
          <a:lstStyle/>
          <a:p>
            <a:pPr marL="285750" indent="-285750">
              <a:lnSpc>
                <a:spcPct val="120000"/>
              </a:lnSpc>
              <a:buFont typeface="Wingdings" panose="05000000000000000000" pitchFamily="2" charset="2"/>
              <a:buChar char="Ø"/>
            </a:pPr>
            <a:r>
              <a:rPr lang="zh-CN" altLang="en-US" dirty="0">
                <a:latin typeface="+mn-ea"/>
              </a:rPr>
              <a:t>划清非机动车停车区域标线，设立标志牌，以物理围栏形式隔开最佳</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在寝室楼附近等大量非机动车停车区域，设置防雨棚</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非机动车校内实名登记，并发放校内号牌进行管理</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及时清理废旧自行车</a:t>
            </a:r>
            <a:endParaRPr lang="en-US" altLang="zh-CN" dirty="0">
              <a:latin typeface="+mn-ea"/>
            </a:endParaRPr>
          </a:p>
        </p:txBody>
      </p:sp>
      <p:sp>
        <p:nvSpPr>
          <p:cNvPr id="13" name="íṡļiďè">
            <a:extLst>
              <a:ext uri="{FF2B5EF4-FFF2-40B4-BE49-F238E27FC236}">
                <a16:creationId xmlns:a16="http://schemas.microsoft.com/office/drawing/2014/main" id="{968F9F6F-0C3B-4648-80DB-16AC7A3B3291}"/>
              </a:ext>
            </a:extLst>
          </p:cNvPr>
          <p:cNvSpPr/>
          <p:nvPr/>
        </p:nvSpPr>
        <p:spPr>
          <a:xfrm>
            <a:off x="1161909" y="4317604"/>
            <a:ext cx="1570527" cy="621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zh-CN" altLang="en-US" sz="2400" b="1" dirty="0">
                <a:solidFill>
                  <a:schemeClr val="bg1"/>
                </a:solidFill>
              </a:rPr>
              <a:t>非机动车</a:t>
            </a:r>
          </a:p>
        </p:txBody>
      </p:sp>
      <p:sp>
        <p:nvSpPr>
          <p:cNvPr id="14" name="íSḻïḓê">
            <a:extLst>
              <a:ext uri="{FF2B5EF4-FFF2-40B4-BE49-F238E27FC236}">
                <a16:creationId xmlns:a16="http://schemas.microsoft.com/office/drawing/2014/main" id="{F0C12B7F-7CF1-4DCE-8D6D-12F83D822A99}"/>
              </a:ext>
            </a:extLst>
          </p:cNvPr>
          <p:cNvSpPr/>
          <p:nvPr/>
        </p:nvSpPr>
        <p:spPr>
          <a:xfrm>
            <a:off x="1161909" y="1849743"/>
            <a:ext cx="1394359" cy="610200"/>
          </a:xfrm>
          <a:prstGeom prst="roundRect">
            <a:avLst>
              <a:gd name="adj" fmla="val 50000"/>
            </a:avLst>
          </a:prstGeom>
          <a:solidFill>
            <a:srgbClr val="23A8A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lnSpc>
                <a:spcPct val="120000"/>
              </a:lnSpc>
            </a:pPr>
            <a:r>
              <a:rPr lang="zh-CN" altLang="en-US" sz="2400" b="1" dirty="0">
                <a:solidFill>
                  <a:schemeClr val="bg1"/>
                </a:solidFill>
              </a:rPr>
              <a:t>机动车</a:t>
            </a:r>
          </a:p>
        </p:txBody>
      </p:sp>
      <p:sp>
        <p:nvSpPr>
          <p:cNvPr id="18" name="ïŝḻîḓé">
            <a:extLst>
              <a:ext uri="{FF2B5EF4-FFF2-40B4-BE49-F238E27FC236}">
                <a16:creationId xmlns:a16="http://schemas.microsoft.com/office/drawing/2014/main" id="{66FB0546-FBF5-40CE-B4A9-1DD4596134AD}"/>
              </a:ext>
            </a:extLst>
          </p:cNvPr>
          <p:cNvSpPr/>
          <p:nvPr/>
        </p:nvSpPr>
        <p:spPr>
          <a:xfrm>
            <a:off x="1314308" y="2493426"/>
            <a:ext cx="8540382" cy="1841258"/>
          </a:xfrm>
          <a:prstGeom prst="rect">
            <a:avLst/>
          </a:prstGeom>
        </p:spPr>
        <p:txBody>
          <a:bodyPr wrap="square">
            <a:normAutofit/>
          </a:bodyPr>
          <a:lstStyle/>
          <a:p>
            <a:pPr marL="285750" indent="-285750">
              <a:lnSpc>
                <a:spcPct val="120000"/>
              </a:lnSpc>
              <a:buFont typeface="Wingdings" panose="05000000000000000000" pitchFamily="2" charset="2"/>
              <a:buChar char="Ø"/>
            </a:pPr>
            <a:r>
              <a:rPr lang="zh-CN" altLang="en-US" dirty="0">
                <a:latin typeface="+mn-ea"/>
              </a:rPr>
              <a:t>完善停车区域和禁停区域的标志和引导牌</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确保所有车位有明确的车位标线</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结合校内车辆申请入校通行证登记信息和校外车辆临时入校登记信息，配置停车协助管理人员进行巡查，对违规停车驾驶员进行警告、批评教育及适当惩罚</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完善校内停车信息化系统，例如电子引导，车位数提示等</a:t>
            </a:r>
            <a:endParaRPr lang="en-US" altLang="zh-CN" dirty="0">
              <a:latin typeface="+mn-ea"/>
            </a:endParaRPr>
          </a:p>
          <a:p>
            <a:pPr marL="285750" indent="-285750">
              <a:lnSpc>
                <a:spcPct val="120000"/>
              </a:lnSpc>
              <a:buFont typeface="Wingdings" panose="05000000000000000000" pitchFamily="2" charset="2"/>
              <a:buChar char="Ø"/>
            </a:pPr>
            <a:endParaRPr lang="en-US" altLang="zh-CN" dirty="0">
              <a:latin typeface="+mn-ea"/>
            </a:endParaRPr>
          </a:p>
        </p:txBody>
      </p:sp>
    </p:spTree>
    <p:extLst>
      <p:ext uri="{BB962C8B-B14F-4D97-AF65-F5344CB8AC3E}">
        <p14:creationId xmlns:p14="http://schemas.microsoft.com/office/powerpoint/2010/main" val="2525693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4535055" cy="656792"/>
          </a:xfrm>
        </p:spPr>
        <p:txBody>
          <a:bodyPr anchor="b">
            <a:normAutofit/>
          </a:bodyPr>
          <a:lstStyle/>
          <a:p>
            <a:r>
              <a:rPr lang="zh-CN" altLang="en-US" sz="3200" dirty="0"/>
              <a:t>交通管理</a:t>
            </a:r>
            <a:endParaRPr lang="zh-CN" altLang="en-US" sz="3200" b="0" dirty="0"/>
          </a:p>
        </p:txBody>
      </p:sp>
      <p:sp>
        <p:nvSpPr>
          <p:cNvPr id="6" name="文本占位符 5"/>
          <p:cNvSpPr>
            <a:spLocks noGrp="1"/>
          </p:cNvSpPr>
          <p:nvPr userDrawn="1">
            <p:ph type="body" idx="1"/>
          </p:nvPr>
        </p:nvSpPr>
        <p:spPr>
          <a:xfrm>
            <a:off x="1026474" y="2328315"/>
            <a:ext cx="5900003" cy="1015623"/>
          </a:xfrm>
        </p:spPr>
        <p:txBody>
          <a:bodyPr>
            <a:normAutofit/>
          </a:bodyPr>
          <a:lstStyle/>
          <a:p>
            <a:pPr marL="171450" lvl="0" indent="-171450">
              <a:buFont typeface="Arial" panose="020B0604020202020204" pitchFamily="34" charset="0"/>
              <a:buChar char="•"/>
            </a:pPr>
            <a:r>
              <a:rPr lang="zh-CN" altLang="en-US" sz="1600" b="1" dirty="0"/>
              <a:t>广义交通管理</a:t>
            </a:r>
            <a:endParaRPr lang="en-US" altLang="zh-CN" sz="1600" b="1" dirty="0"/>
          </a:p>
          <a:p>
            <a:pPr marL="171450" lvl="0" indent="-171450">
              <a:buFont typeface="Arial" panose="020B0604020202020204" pitchFamily="34" charset="0"/>
              <a:buChar char="•"/>
            </a:pPr>
            <a:r>
              <a:rPr lang="zh-CN" altLang="en-US" sz="1600" b="1" dirty="0"/>
              <a:t>狭义交通管理</a:t>
            </a: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05</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371040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B2398-8B86-4824-8952-A6FBAA565F3E}"/>
              </a:ext>
            </a:extLst>
          </p:cNvPr>
          <p:cNvSpPr>
            <a:spLocks noGrp="1"/>
          </p:cNvSpPr>
          <p:nvPr>
            <p:ph type="title"/>
          </p:nvPr>
        </p:nvSpPr>
        <p:spPr/>
        <p:txBody>
          <a:bodyPr/>
          <a:lstStyle/>
          <a:p>
            <a:r>
              <a:rPr lang="en-US" altLang="zh-CN" dirty="0"/>
              <a:t>05.</a:t>
            </a:r>
            <a:r>
              <a:rPr lang="zh-CN" altLang="en-US" dirty="0"/>
              <a:t>交通管理</a:t>
            </a:r>
          </a:p>
        </p:txBody>
      </p:sp>
      <p:pic>
        <p:nvPicPr>
          <p:cNvPr id="12" name="图片 11"/>
          <p:cNvPicPr>
            <a:picLocks noChangeAspect="1"/>
          </p:cNvPicPr>
          <p:nvPr/>
        </p:nvPicPr>
        <p:blipFill rotWithShape="1">
          <a:blip r:embed="rId3"/>
          <a:srcRect l="-1" r="416" b="5110"/>
          <a:stretch/>
        </p:blipFill>
        <p:spPr>
          <a:xfrm>
            <a:off x="2996013" y="123094"/>
            <a:ext cx="7607172" cy="2747108"/>
          </a:xfrm>
          <a:prstGeom prst="rect">
            <a:avLst/>
          </a:prstGeom>
        </p:spPr>
      </p:pic>
      <p:pic>
        <p:nvPicPr>
          <p:cNvPr id="13" name="图片 12"/>
          <p:cNvPicPr>
            <a:picLocks noChangeAspect="1"/>
          </p:cNvPicPr>
          <p:nvPr/>
        </p:nvPicPr>
        <p:blipFill rotWithShape="1">
          <a:blip r:embed="rId4"/>
          <a:srcRect l="11784" t="4134" r="11046" b="1317"/>
          <a:stretch/>
        </p:blipFill>
        <p:spPr>
          <a:xfrm>
            <a:off x="2996012" y="2922954"/>
            <a:ext cx="7701491" cy="3987798"/>
          </a:xfrm>
          <a:prstGeom prst="rect">
            <a:avLst/>
          </a:prstGeom>
        </p:spPr>
      </p:pic>
      <p:sp>
        <p:nvSpPr>
          <p:cNvPr id="14" name="文本框 13"/>
          <p:cNvSpPr txBox="1"/>
          <p:nvPr/>
        </p:nvSpPr>
        <p:spPr>
          <a:xfrm>
            <a:off x="2827867" y="3640667"/>
            <a:ext cx="2700867" cy="1507066"/>
          </a:xfrm>
          <a:prstGeom prst="rect">
            <a:avLst/>
          </a:prstGeom>
          <a:noFill/>
          <a:ln w="12700">
            <a:solidFill>
              <a:srgbClr val="C00000"/>
            </a:solidFill>
          </a:ln>
        </p:spPr>
        <p:txBody>
          <a:bodyPr wrap="square" rtlCol="0">
            <a:spAutoFit/>
          </a:bodyPr>
          <a:lstStyle/>
          <a:p>
            <a:endParaRPr lang="zh-CN" altLang="en-US" dirty="0"/>
          </a:p>
        </p:txBody>
      </p:sp>
      <p:sp>
        <p:nvSpPr>
          <p:cNvPr id="3" name="圆角矩形 2"/>
          <p:cNvSpPr/>
          <p:nvPr/>
        </p:nvSpPr>
        <p:spPr>
          <a:xfrm>
            <a:off x="2827867" y="73217"/>
            <a:ext cx="8618758" cy="2796984"/>
          </a:xfrm>
          <a:prstGeom prst="roundRect">
            <a:avLst/>
          </a:prstGeom>
          <a:noFill/>
          <a:ln w="28575">
            <a:solidFill>
              <a:srgbClr val="2A9C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764136" y="2996170"/>
            <a:ext cx="8618758" cy="3861829"/>
          </a:xfrm>
          <a:prstGeom prst="roundRect">
            <a:avLst/>
          </a:prstGeom>
          <a:noFill/>
          <a:ln w="28575">
            <a:solidFill>
              <a:srgbClr val="2A9C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944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2F07C43-E480-4FA9-AB34-1D3538FC9E80}"/>
              </a:ext>
            </a:extLst>
          </p:cNvPr>
          <p:cNvSpPr>
            <a:spLocks noGrp="1"/>
          </p:cNvSpPr>
          <p:nvPr>
            <p:ph type="sldNum" sz="quarter" idx="12"/>
          </p:nvPr>
        </p:nvSpPr>
        <p:spPr>
          <a:xfrm>
            <a:off x="8610599" y="5537074"/>
            <a:ext cx="2909888" cy="206381"/>
          </a:xfrm>
        </p:spPr>
        <p:txBody>
          <a:bodyPr/>
          <a:lstStyle/>
          <a:p>
            <a:fld id="{5DD3DB80-B894-403A-B48E-6FDC1A72010E}" type="slidenum">
              <a:rPr lang="zh-CN" altLang="en-US" smtClean="0"/>
              <a:pPr/>
              <a:t>44</a:t>
            </a:fld>
            <a:endParaRPr lang="zh-CN" altLang="en-US"/>
          </a:p>
        </p:txBody>
      </p:sp>
      <p:sp>
        <p:nvSpPr>
          <p:cNvPr id="30"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en-US" altLang="zh-CN" dirty="0"/>
              <a:t>05.</a:t>
            </a:r>
            <a:r>
              <a:rPr lang="zh-CN" altLang="en-US" dirty="0"/>
              <a:t>交通管理</a:t>
            </a:r>
            <a:r>
              <a:rPr lang="en-US" altLang="zh-CN" dirty="0"/>
              <a:t>—</a:t>
            </a:r>
            <a:r>
              <a:rPr lang="zh-CN" altLang="en-US" dirty="0"/>
              <a:t>管理体制</a:t>
            </a:r>
          </a:p>
        </p:txBody>
      </p:sp>
      <p:sp>
        <p:nvSpPr>
          <p:cNvPr id="7" name="矩形 6"/>
          <p:cNvSpPr/>
          <p:nvPr/>
        </p:nvSpPr>
        <p:spPr>
          <a:xfrm>
            <a:off x="910194" y="2215560"/>
            <a:ext cx="3877985" cy="369332"/>
          </a:xfrm>
          <a:prstGeom prst="rect">
            <a:avLst/>
          </a:prstGeom>
        </p:spPr>
        <p:txBody>
          <a:bodyPr wrap="none">
            <a:spAutoFit/>
          </a:bodyPr>
          <a:lstStyle/>
          <a:p>
            <a:r>
              <a:rPr lang="en-US" altLang="zh-CN" dirty="0">
                <a:solidFill>
                  <a:srgbClr val="333333"/>
                </a:solidFill>
                <a:latin typeface="+mn-ea"/>
              </a:rPr>
              <a:t>《</a:t>
            </a:r>
            <a:r>
              <a:rPr lang="zh-CN" altLang="en-US" dirty="0">
                <a:solidFill>
                  <a:srgbClr val="333333"/>
                </a:solidFill>
                <a:latin typeface="+mn-ea"/>
              </a:rPr>
              <a:t>东南大学道路交通安全管理规定</a:t>
            </a:r>
            <a:r>
              <a:rPr lang="en-US" altLang="zh-CN" dirty="0">
                <a:solidFill>
                  <a:srgbClr val="333333"/>
                </a:solidFill>
                <a:latin typeface="+mn-ea"/>
              </a:rPr>
              <a:t>》</a:t>
            </a:r>
            <a:endParaRPr lang="zh-CN" altLang="en-US" dirty="0">
              <a:latin typeface="+mn-ea"/>
            </a:endParaRPr>
          </a:p>
        </p:txBody>
      </p:sp>
      <p:sp>
        <p:nvSpPr>
          <p:cNvPr id="8" name="矩形 7"/>
          <p:cNvSpPr/>
          <p:nvPr/>
        </p:nvSpPr>
        <p:spPr>
          <a:xfrm>
            <a:off x="910194" y="2555369"/>
            <a:ext cx="4339650" cy="369332"/>
          </a:xfrm>
          <a:prstGeom prst="rect">
            <a:avLst/>
          </a:prstGeom>
        </p:spPr>
        <p:txBody>
          <a:bodyPr wrap="none">
            <a:spAutoFit/>
          </a:bodyPr>
          <a:lstStyle/>
          <a:p>
            <a:r>
              <a:rPr lang="en-US" altLang="zh-CN" dirty="0">
                <a:solidFill>
                  <a:srgbClr val="424242"/>
                </a:solidFill>
                <a:latin typeface="+mn-ea"/>
              </a:rPr>
              <a:t>《</a:t>
            </a:r>
            <a:r>
              <a:rPr lang="zh-CN" altLang="en-US" dirty="0">
                <a:solidFill>
                  <a:srgbClr val="424242"/>
                </a:solidFill>
                <a:latin typeface="+mn-ea"/>
              </a:rPr>
              <a:t>东南大学机动车辆出入停放管理办法</a:t>
            </a:r>
            <a:r>
              <a:rPr lang="en-US" altLang="zh-CN" dirty="0">
                <a:solidFill>
                  <a:srgbClr val="424242"/>
                </a:solidFill>
                <a:latin typeface="+mn-ea"/>
              </a:rPr>
              <a:t>》</a:t>
            </a:r>
            <a:endParaRPr lang="zh-CN" altLang="en-US" dirty="0">
              <a:latin typeface="+mn-ea"/>
            </a:endParaRPr>
          </a:p>
        </p:txBody>
      </p:sp>
      <p:sp>
        <p:nvSpPr>
          <p:cNvPr id="9" name="文本框 8"/>
          <p:cNvSpPr txBox="1"/>
          <p:nvPr/>
        </p:nvSpPr>
        <p:spPr>
          <a:xfrm>
            <a:off x="1060778" y="1814867"/>
            <a:ext cx="1195754" cy="369332"/>
          </a:xfrm>
          <a:prstGeom prst="rect">
            <a:avLst/>
          </a:prstGeom>
          <a:noFill/>
        </p:spPr>
        <p:txBody>
          <a:bodyPr wrap="square" rtlCol="0">
            <a:spAutoFit/>
          </a:bodyPr>
          <a:lstStyle/>
          <a:p>
            <a:r>
              <a:rPr lang="zh-CN" altLang="en-US" b="1" dirty="0"/>
              <a:t>管理条例</a:t>
            </a:r>
          </a:p>
        </p:txBody>
      </p:sp>
      <p:sp>
        <p:nvSpPr>
          <p:cNvPr id="35" name="文本框 34"/>
          <p:cNvSpPr txBox="1"/>
          <p:nvPr/>
        </p:nvSpPr>
        <p:spPr>
          <a:xfrm>
            <a:off x="1060778" y="3106895"/>
            <a:ext cx="1195754" cy="369332"/>
          </a:xfrm>
          <a:prstGeom prst="rect">
            <a:avLst/>
          </a:prstGeom>
          <a:noFill/>
        </p:spPr>
        <p:txBody>
          <a:bodyPr wrap="square" rtlCol="0">
            <a:spAutoFit/>
          </a:bodyPr>
          <a:lstStyle/>
          <a:p>
            <a:r>
              <a:rPr lang="zh-CN" altLang="en-US" b="1" dirty="0"/>
              <a:t>管理措施</a:t>
            </a:r>
          </a:p>
        </p:txBody>
      </p:sp>
      <p:sp>
        <p:nvSpPr>
          <p:cNvPr id="18" name="矩形 17"/>
          <p:cNvSpPr/>
          <p:nvPr/>
        </p:nvSpPr>
        <p:spPr>
          <a:xfrm>
            <a:off x="1066921" y="5058448"/>
            <a:ext cx="10873916" cy="1461939"/>
          </a:xfrm>
          <a:prstGeom prst="rect">
            <a:avLst/>
          </a:prstGeom>
        </p:spPr>
        <p:txBody>
          <a:bodyPr wrap="square">
            <a:spAutoFit/>
          </a:bodyPr>
          <a:lstStyle/>
          <a:p>
            <a:pPr>
              <a:lnSpc>
                <a:spcPct val="120000"/>
              </a:lnSpc>
            </a:pPr>
            <a:r>
              <a:rPr lang="zh-CN" altLang="en-US" dirty="0">
                <a:solidFill>
                  <a:srgbClr val="333333"/>
                </a:solidFill>
                <a:latin typeface="Helvetica" panose="020B0604020202020204" pitchFamily="34" charset="0"/>
              </a:rPr>
              <a:t>交通管理尚未实现</a:t>
            </a:r>
            <a:r>
              <a:rPr lang="zh-CN" altLang="en-US" b="1" dirty="0">
                <a:solidFill>
                  <a:srgbClr val="C00000"/>
                </a:solidFill>
                <a:latin typeface="Helvetica" panose="020B0604020202020204" pitchFamily="34" charset="0"/>
              </a:rPr>
              <a:t>专人专管</a:t>
            </a:r>
            <a:endParaRPr lang="en-US" altLang="zh-CN" b="1" dirty="0">
              <a:solidFill>
                <a:srgbClr val="C00000"/>
              </a:solidFill>
              <a:latin typeface="Helvetica" panose="020B0604020202020204" pitchFamily="34" charset="0"/>
            </a:endParaRPr>
          </a:p>
          <a:p>
            <a:pPr>
              <a:lnSpc>
                <a:spcPct val="120000"/>
              </a:lnSpc>
              <a:spcAft>
                <a:spcPts val="600"/>
              </a:spcAft>
            </a:pPr>
            <a:r>
              <a:rPr lang="zh-CN" altLang="en-US" sz="1600" dirty="0">
                <a:solidFill>
                  <a:srgbClr val="333333"/>
                </a:solidFill>
                <a:latin typeface="Helvetica" panose="020B0604020202020204" pitchFamily="34" charset="0"/>
              </a:rPr>
              <a:t>具体事物由安保处代理负责，</a:t>
            </a:r>
            <a:r>
              <a:rPr lang="zh-CN" altLang="en-US" sz="1600" b="1" dirty="0">
                <a:solidFill>
                  <a:srgbClr val="C00000"/>
                </a:solidFill>
                <a:latin typeface="Helvetica" panose="020B0604020202020204" pitchFamily="34" charset="0"/>
              </a:rPr>
              <a:t>无执法权</a:t>
            </a:r>
            <a:r>
              <a:rPr lang="zh-CN" altLang="en-US" sz="1600" dirty="0">
                <a:solidFill>
                  <a:srgbClr val="333333"/>
                </a:solidFill>
                <a:latin typeface="Helvetica" panose="020B0604020202020204" pitchFamily="34" charset="0"/>
              </a:rPr>
              <a:t>，缺乏硬性管束，交警具有执法权，但不会进入校园执法</a:t>
            </a:r>
            <a:endParaRPr lang="en-US" altLang="zh-CN" sz="1600" dirty="0">
              <a:solidFill>
                <a:srgbClr val="333333"/>
              </a:solidFill>
              <a:latin typeface="Helvetica" panose="020B0604020202020204" pitchFamily="34" charset="0"/>
            </a:endParaRPr>
          </a:p>
          <a:p>
            <a:pPr>
              <a:lnSpc>
                <a:spcPct val="120000"/>
              </a:lnSpc>
            </a:pPr>
            <a:r>
              <a:rPr lang="zh-CN" altLang="en-US" dirty="0">
                <a:solidFill>
                  <a:srgbClr val="333333"/>
                </a:solidFill>
                <a:latin typeface="Helvetica" panose="020B0604020202020204" pitchFamily="34" charset="0"/>
              </a:rPr>
              <a:t>交通管控规定缺乏</a:t>
            </a:r>
            <a:r>
              <a:rPr lang="zh-CN" altLang="en-US" b="1" dirty="0">
                <a:solidFill>
                  <a:srgbClr val="C00000"/>
                </a:solidFill>
                <a:latin typeface="Helvetica" panose="020B0604020202020204" pitchFamily="34" charset="0"/>
              </a:rPr>
              <a:t>法律效力</a:t>
            </a:r>
          </a:p>
          <a:p>
            <a:pPr>
              <a:lnSpc>
                <a:spcPct val="120000"/>
              </a:lnSpc>
            </a:pPr>
            <a:endParaRPr lang="zh-CN" altLang="en-US" dirty="0"/>
          </a:p>
        </p:txBody>
      </p:sp>
      <p:sp>
        <p:nvSpPr>
          <p:cNvPr id="36" name="文本框 35"/>
          <p:cNvSpPr txBox="1"/>
          <p:nvPr/>
        </p:nvSpPr>
        <p:spPr>
          <a:xfrm>
            <a:off x="1060778" y="4616750"/>
            <a:ext cx="1195754" cy="369332"/>
          </a:xfrm>
          <a:prstGeom prst="rect">
            <a:avLst/>
          </a:prstGeom>
          <a:noFill/>
        </p:spPr>
        <p:txBody>
          <a:bodyPr wrap="square" rtlCol="0">
            <a:spAutoFit/>
          </a:bodyPr>
          <a:lstStyle/>
          <a:p>
            <a:r>
              <a:rPr lang="zh-CN" altLang="en-US" b="1" dirty="0"/>
              <a:t>存在问题</a:t>
            </a:r>
          </a:p>
        </p:txBody>
      </p:sp>
      <p:sp>
        <p:nvSpPr>
          <p:cNvPr id="37" name="矩形 36"/>
          <p:cNvSpPr/>
          <p:nvPr/>
        </p:nvSpPr>
        <p:spPr>
          <a:xfrm>
            <a:off x="1060778" y="3484245"/>
            <a:ext cx="8004733" cy="1089529"/>
          </a:xfrm>
          <a:prstGeom prst="rect">
            <a:avLst/>
          </a:prstGeom>
        </p:spPr>
        <p:txBody>
          <a:bodyPr wrap="square">
            <a:spAutoFit/>
          </a:bodyPr>
          <a:lstStyle/>
          <a:p>
            <a:pPr>
              <a:lnSpc>
                <a:spcPct val="120000"/>
              </a:lnSpc>
            </a:pPr>
            <a:r>
              <a:rPr lang="zh-CN" altLang="en-US" b="1" dirty="0">
                <a:solidFill>
                  <a:srgbClr val="C00000"/>
                </a:solidFill>
                <a:latin typeface="Helvetica" panose="020B0604020202020204" pitchFamily="34" charset="0"/>
              </a:rPr>
              <a:t>进出学校：</a:t>
            </a:r>
            <a:r>
              <a:rPr lang="zh-CN" altLang="en-US" dirty="0">
                <a:solidFill>
                  <a:srgbClr val="333333"/>
                </a:solidFill>
                <a:latin typeface="Helvetica" panose="020B0604020202020204" pitchFamily="34" charset="0"/>
              </a:rPr>
              <a:t>通过</a:t>
            </a:r>
            <a:r>
              <a:rPr lang="zh-CN" altLang="en-US" b="1" dirty="0">
                <a:solidFill>
                  <a:srgbClr val="C00000"/>
                </a:solidFill>
                <a:latin typeface="Helvetica" panose="020B0604020202020204" pitchFamily="34" charset="0"/>
              </a:rPr>
              <a:t>电子智能卡</a:t>
            </a:r>
            <a:r>
              <a:rPr lang="zh-CN" altLang="en-US" dirty="0">
                <a:solidFill>
                  <a:srgbClr val="333333"/>
                </a:solidFill>
                <a:latin typeface="Helvetica" panose="020B0604020202020204" pitchFamily="34" charset="0"/>
              </a:rPr>
              <a:t>实行门禁系统进行管理收费。</a:t>
            </a:r>
            <a:endParaRPr lang="en-US" altLang="zh-CN" dirty="0">
              <a:solidFill>
                <a:srgbClr val="333333"/>
              </a:solidFill>
              <a:latin typeface="Helvetica" panose="020B0604020202020204" pitchFamily="34" charset="0"/>
            </a:endParaRPr>
          </a:p>
          <a:p>
            <a:pPr>
              <a:lnSpc>
                <a:spcPct val="120000"/>
              </a:lnSpc>
            </a:pPr>
            <a:r>
              <a:rPr lang="zh-CN" altLang="en-US" b="1" dirty="0">
                <a:solidFill>
                  <a:srgbClr val="C00000"/>
                </a:solidFill>
                <a:latin typeface="Helvetica" panose="020B0604020202020204" pitchFamily="34" charset="0"/>
              </a:rPr>
              <a:t>速度限制：</a:t>
            </a:r>
            <a:r>
              <a:rPr lang="zh-CN" altLang="en-US" dirty="0">
                <a:solidFill>
                  <a:srgbClr val="333333"/>
                </a:solidFill>
                <a:latin typeface="Helvetica" panose="020B0604020202020204" pitchFamily="34" charset="0"/>
              </a:rPr>
              <a:t>机动车时速不得超过</a:t>
            </a:r>
            <a:r>
              <a:rPr lang="en-US" altLang="zh-CN" b="1" dirty="0">
                <a:solidFill>
                  <a:srgbClr val="C00000"/>
                </a:solidFill>
                <a:latin typeface="Helvetica" panose="020B0604020202020204" pitchFamily="34" charset="0"/>
              </a:rPr>
              <a:t>5</a:t>
            </a:r>
            <a:r>
              <a:rPr lang="zh-CN" altLang="en-US" b="1" dirty="0">
                <a:solidFill>
                  <a:srgbClr val="C00000"/>
                </a:solidFill>
                <a:latin typeface="Helvetica" panose="020B0604020202020204" pitchFamily="34" charset="0"/>
              </a:rPr>
              <a:t>公里</a:t>
            </a:r>
            <a:r>
              <a:rPr lang="en-US" altLang="zh-CN" b="1" dirty="0">
                <a:solidFill>
                  <a:srgbClr val="C00000"/>
                </a:solidFill>
                <a:latin typeface="Helvetica" panose="020B0604020202020204" pitchFamily="34" charset="0"/>
              </a:rPr>
              <a:t>/</a:t>
            </a:r>
            <a:r>
              <a:rPr lang="zh-CN" altLang="en-US" b="1" dirty="0">
                <a:solidFill>
                  <a:srgbClr val="C00000"/>
                </a:solidFill>
                <a:latin typeface="Helvetica" panose="020B0604020202020204" pitchFamily="34" charset="0"/>
              </a:rPr>
              <a:t>小时</a:t>
            </a:r>
            <a:endParaRPr lang="en-US" altLang="zh-CN" b="1" dirty="0">
              <a:solidFill>
                <a:srgbClr val="C00000"/>
              </a:solidFill>
              <a:latin typeface="Helvetica" panose="020B0604020202020204" pitchFamily="34" charset="0"/>
            </a:endParaRPr>
          </a:p>
          <a:p>
            <a:pPr>
              <a:lnSpc>
                <a:spcPct val="120000"/>
              </a:lnSpc>
            </a:pPr>
            <a:r>
              <a:rPr lang="zh-CN" altLang="en-US" b="1" dirty="0">
                <a:solidFill>
                  <a:srgbClr val="C00000"/>
                </a:solidFill>
                <a:latin typeface="Helvetica" panose="020B0604020202020204" pitchFamily="34" charset="0"/>
              </a:rPr>
              <a:t>禁停禁行：</a:t>
            </a:r>
            <a:r>
              <a:rPr lang="zh-CN" altLang="en-US" dirty="0">
                <a:solidFill>
                  <a:srgbClr val="333333"/>
                </a:solidFill>
                <a:latin typeface="Helvetica" panose="020B0604020202020204" pitchFamily="34" charset="0"/>
              </a:rPr>
              <a:t>不得在规定禁行禁停区域内行驶和停放</a:t>
            </a:r>
            <a:endParaRPr lang="zh-CN" altLang="en-US" dirty="0"/>
          </a:p>
        </p:txBody>
      </p:sp>
      <p:sp>
        <p:nvSpPr>
          <p:cNvPr id="11" name="文本框 10"/>
          <p:cNvSpPr txBox="1"/>
          <p:nvPr/>
        </p:nvSpPr>
        <p:spPr>
          <a:xfrm>
            <a:off x="857913" y="1342694"/>
            <a:ext cx="2334174" cy="369332"/>
          </a:xfrm>
          <a:prstGeom prst="rect">
            <a:avLst/>
          </a:prstGeom>
          <a:noFill/>
        </p:spPr>
        <p:txBody>
          <a:bodyPr wrap="square" rtlCol="0">
            <a:spAutoFit/>
          </a:bodyPr>
          <a:lstStyle/>
          <a:p>
            <a:r>
              <a:rPr lang="zh-CN" altLang="en-US" b="1" dirty="0"/>
              <a:t>（</a:t>
            </a:r>
            <a:r>
              <a:rPr lang="en-US" altLang="zh-CN" b="1" dirty="0"/>
              <a:t>1</a:t>
            </a:r>
            <a:r>
              <a:rPr lang="zh-CN" altLang="en-US" b="1" dirty="0"/>
              <a:t>）管理体制现状</a:t>
            </a:r>
          </a:p>
        </p:txBody>
      </p:sp>
    </p:spTree>
    <p:extLst>
      <p:ext uri="{BB962C8B-B14F-4D97-AF65-F5344CB8AC3E}">
        <p14:creationId xmlns:p14="http://schemas.microsoft.com/office/powerpoint/2010/main" val="589234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2F07C43-E480-4FA9-AB34-1D3538FC9E80}"/>
              </a:ext>
            </a:extLst>
          </p:cNvPr>
          <p:cNvSpPr>
            <a:spLocks noGrp="1"/>
          </p:cNvSpPr>
          <p:nvPr>
            <p:ph type="sldNum" sz="quarter" idx="12"/>
          </p:nvPr>
        </p:nvSpPr>
        <p:spPr/>
        <p:txBody>
          <a:bodyPr/>
          <a:lstStyle/>
          <a:p>
            <a:fld id="{5DD3DB80-B894-403A-B48E-6FDC1A72010E}" type="slidenum">
              <a:rPr lang="zh-CN" altLang="en-US" smtClean="0"/>
              <a:pPr/>
              <a:t>45</a:t>
            </a:fld>
            <a:endParaRPr lang="zh-CN" altLang="en-US"/>
          </a:p>
        </p:txBody>
      </p:sp>
      <p:sp>
        <p:nvSpPr>
          <p:cNvPr id="30"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en-US" altLang="zh-CN" dirty="0"/>
              <a:t>05.</a:t>
            </a:r>
            <a:r>
              <a:rPr lang="zh-CN" altLang="en-US" dirty="0"/>
              <a:t>交通管理</a:t>
            </a:r>
            <a:r>
              <a:rPr lang="en-US" altLang="zh-CN" dirty="0"/>
              <a:t>—</a:t>
            </a:r>
            <a:r>
              <a:rPr lang="zh-CN" altLang="en-US" dirty="0"/>
              <a:t>管理体制</a:t>
            </a:r>
          </a:p>
        </p:txBody>
      </p:sp>
      <p:sp>
        <p:nvSpPr>
          <p:cNvPr id="6" name="文本框 5"/>
          <p:cNvSpPr txBox="1"/>
          <p:nvPr/>
        </p:nvSpPr>
        <p:spPr>
          <a:xfrm>
            <a:off x="857913" y="1342694"/>
            <a:ext cx="2334174" cy="369332"/>
          </a:xfrm>
          <a:prstGeom prst="rect">
            <a:avLst/>
          </a:prstGeom>
          <a:noFill/>
        </p:spPr>
        <p:txBody>
          <a:bodyPr wrap="square" rtlCol="0">
            <a:spAutoFit/>
          </a:bodyPr>
          <a:lstStyle/>
          <a:p>
            <a:r>
              <a:rPr lang="zh-CN" altLang="en-US" b="1" dirty="0"/>
              <a:t>（</a:t>
            </a:r>
            <a:r>
              <a:rPr lang="en-US" altLang="zh-CN" b="1" dirty="0"/>
              <a:t>1</a:t>
            </a:r>
            <a:r>
              <a:rPr lang="zh-CN" altLang="en-US" b="1" dirty="0"/>
              <a:t>）管理体制优化</a:t>
            </a:r>
          </a:p>
        </p:txBody>
      </p:sp>
      <p:sp>
        <p:nvSpPr>
          <p:cNvPr id="2" name="文本框 1"/>
          <p:cNvSpPr txBox="1"/>
          <p:nvPr/>
        </p:nvSpPr>
        <p:spPr>
          <a:xfrm>
            <a:off x="926604" y="1828800"/>
            <a:ext cx="6022836" cy="232371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dirty="0"/>
              <a:t>公安交管部门赋予保卫处一定执法权</a:t>
            </a:r>
            <a:r>
              <a:rPr lang="en-US" altLang="zh-CN" dirty="0"/>
              <a:t>——</a:t>
            </a:r>
            <a:r>
              <a:rPr lang="zh-CN" altLang="en-US" dirty="0"/>
              <a:t>存在</a:t>
            </a:r>
            <a:r>
              <a:rPr lang="zh-CN" altLang="en-US" b="1" dirty="0">
                <a:solidFill>
                  <a:srgbClr val="C00000"/>
                </a:solidFill>
              </a:rPr>
              <a:t>法律缺陷。</a:t>
            </a:r>
            <a:endParaRPr lang="en-US" altLang="zh-CN" b="1" dirty="0">
              <a:solidFill>
                <a:srgbClr val="C00000"/>
              </a:solidFill>
            </a:endParaRPr>
          </a:p>
          <a:p>
            <a:pPr marL="285750" indent="-285750" algn="just">
              <a:lnSpc>
                <a:spcPct val="150000"/>
              </a:lnSpc>
              <a:spcBef>
                <a:spcPts val="600"/>
              </a:spcBef>
              <a:buFont typeface="Arial" panose="020B0604020202020204" pitchFamily="34" charset="0"/>
              <a:buChar char="•"/>
            </a:pPr>
            <a:r>
              <a:rPr lang="zh-CN" altLang="en-US" dirty="0"/>
              <a:t>在重点管控路段架设</a:t>
            </a:r>
            <a:r>
              <a:rPr lang="zh-CN" altLang="en-US" b="1" dirty="0">
                <a:solidFill>
                  <a:srgbClr val="C00000"/>
                </a:solidFill>
              </a:rPr>
              <a:t>违章摄录系统</a:t>
            </a:r>
            <a:r>
              <a:rPr lang="zh-CN" altLang="en-US" dirty="0"/>
              <a:t>，与交警部门视频执法系统联网，对违章行为进行处罚。</a:t>
            </a:r>
            <a:endParaRPr lang="en-US" altLang="zh-CN" dirty="0"/>
          </a:p>
          <a:p>
            <a:pPr marL="285750" indent="-285750" algn="just">
              <a:lnSpc>
                <a:spcPct val="150000"/>
              </a:lnSpc>
              <a:spcBef>
                <a:spcPts val="600"/>
              </a:spcBef>
              <a:buFont typeface="Arial" panose="020B0604020202020204" pitchFamily="34" charset="0"/>
              <a:buChar char="•"/>
            </a:pPr>
            <a:r>
              <a:rPr lang="zh-CN" altLang="en-US" dirty="0"/>
              <a:t>交警进</a:t>
            </a:r>
            <a:r>
              <a:rPr lang="zh-CN" altLang="en-US" b="1" dirty="0">
                <a:solidFill>
                  <a:srgbClr val="C00000"/>
                </a:solidFill>
              </a:rPr>
              <a:t>校园执法</a:t>
            </a:r>
            <a:r>
              <a:rPr lang="en-US" altLang="zh-CN" dirty="0"/>
              <a:t>——</a:t>
            </a:r>
            <a:r>
              <a:rPr lang="zh-CN" altLang="en-US" dirty="0"/>
              <a:t>厦门大学</a:t>
            </a:r>
            <a:r>
              <a:rPr lang="en-US" altLang="zh-CN" dirty="0"/>
              <a:t>6</a:t>
            </a:r>
            <a:r>
              <a:rPr lang="zh-CN" altLang="en-US" dirty="0"/>
              <a:t>条主干道纳入交警管辖。</a:t>
            </a:r>
            <a:endParaRPr lang="en-US" altLang="zh-CN" dirty="0"/>
          </a:p>
          <a:p>
            <a:pPr algn="just">
              <a:lnSpc>
                <a:spcPct val="150000"/>
              </a:lnSpc>
            </a:pPr>
            <a:endParaRPr lang="zh-CN" altLang="en-US" dirty="0"/>
          </a:p>
        </p:txBody>
      </p:sp>
      <p:sp>
        <p:nvSpPr>
          <p:cNvPr id="3" name="矩形 2"/>
          <p:cNvSpPr/>
          <p:nvPr/>
        </p:nvSpPr>
        <p:spPr>
          <a:xfrm>
            <a:off x="818539" y="4152513"/>
            <a:ext cx="6022836" cy="1421928"/>
          </a:xfrm>
          <a:prstGeom prst="rect">
            <a:avLst/>
          </a:prstGeom>
        </p:spPr>
        <p:txBody>
          <a:bodyPr wrap="square">
            <a:spAutoFit/>
          </a:bodyPr>
          <a:lstStyle/>
          <a:p>
            <a:pPr algn="just">
              <a:lnSpc>
                <a:spcPct val="120000"/>
              </a:lnSpc>
            </a:pPr>
            <a:r>
              <a:rPr lang="zh-CN" altLang="en-US" b="1" dirty="0">
                <a:solidFill>
                  <a:srgbClr val="C00000"/>
                </a:solidFill>
                <a:latin typeface="+mn-ea"/>
              </a:rPr>
              <a:t>交警能否管辖校园？</a:t>
            </a:r>
            <a:r>
              <a:rPr lang="en-US" altLang="zh-CN" dirty="0">
                <a:solidFill>
                  <a:srgbClr val="000000"/>
                </a:solidFill>
                <a:latin typeface="+mn-ea"/>
              </a:rPr>
              <a:t>——《</a:t>
            </a:r>
            <a:r>
              <a:rPr lang="zh-CN" altLang="en-US" dirty="0">
                <a:solidFill>
                  <a:srgbClr val="000000"/>
                </a:solidFill>
                <a:latin typeface="+mn-ea"/>
              </a:rPr>
              <a:t>道交法</a:t>
            </a:r>
            <a:r>
              <a:rPr lang="en-US" altLang="zh-CN" dirty="0">
                <a:solidFill>
                  <a:srgbClr val="000000"/>
                </a:solidFill>
                <a:latin typeface="+mn-ea"/>
              </a:rPr>
              <a:t>》</a:t>
            </a:r>
            <a:r>
              <a:rPr lang="zh-CN" altLang="en-US" dirty="0">
                <a:solidFill>
                  <a:srgbClr val="000000"/>
                </a:solidFill>
                <a:latin typeface="+mn-ea"/>
              </a:rPr>
              <a:t>中的“道路”是指公路、城市道路和虽在单位管辖范围之内但允许社会机动车通行的地方，其中包括广场、公共停车场等用于公众通行的场所。</a:t>
            </a:r>
            <a:endParaRPr lang="zh-CN" altLang="en-US" dirty="0">
              <a:latin typeface="+mn-ea"/>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788" t="-177" r="2462" b="172"/>
          <a:stretch/>
        </p:blipFill>
        <p:spPr>
          <a:xfrm>
            <a:off x="7057505" y="1608359"/>
            <a:ext cx="5012575" cy="4438996"/>
          </a:xfrm>
          <a:prstGeom prst="rect">
            <a:avLst/>
          </a:prstGeom>
          <a:ln>
            <a:solidFill>
              <a:srgbClr val="2A9CA2"/>
            </a:solidFill>
          </a:ln>
        </p:spPr>
      </p:pic>
    </p:spTree>
    <p:extLst>
      <p:ext uri="{BB962C8B-B14F-4D97-AF65-F5344CB8AC3E}">
        <p14:creationId xmlns:p14="http://schemas.microsoft.com/office/powerpoint/2010/main" val="3501059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en-US" altLang="zh-CN" dirty="0"/>
              <a:t>05.</a:t>
            </a:r>
            <a:r>
              <a:rPr lang="zh-CN" altLang="en-US" dirty="0"/>
              <a:t>交通管理</a:t>
            </a:r>
            <a:r>
              <a:rPr lang="en-US" altLang="zh-CN" dirty="0"/>
              <a:t>—</a:t>
            </a:r>
            <a:r>
              <a:rPr lang="zh-CN" altLang="en-US" dirty="0"/>
              <a:t>交通流线</a:t>
            </a:r>
          </a:p>
        </p:txBody>
      </p:sp>
      <p:sp>
        <p:nvSpPr>
          <p:cNvPr id="6" name="文本框 5"/>
          <p:cNvSpPr txBox="1"/>
          <p:nvPr/>
        </p:nvSpPr>
        <p:spPr>
          <a:xfrm>
            <a:off x="857913" y="1342694"/>
            <a:ext cx="2550305" cy="369332"/>
          </a:xfrm>
          <a:prstGeom prst="rect">
            <a:avLst/>
          </a:prstGeom>
          <a:noFill/>
        </p:spPr>
        <p:txBody>
          <a:bodyPr wrap="square" rtlCol="0">
            <a:spAutoFit/>
          </a:bodyPr>
          <a:lstStyle/>
          <a:p>
            <a:r>
              <a:rPr lang="zh-CN" altLang="en-US" b="1" dirty="0"/>
              <a:t>（</a:t>
            </a:r>
            <a:r>
              <a:rPr lang="en-US" altLang="zh-CN" b="1" dirty="0"/>
              <a:t>2</a:t>
            </a:r>
            <a:r>
              <a:rPr lang="zh-CN" altLang="en-US" b="1" dirty="0"/>
              <a:t>）交通流线现状</a:t>
            </a:r>
          </a:p>
        </p:txBody>
      </p:sp>
      <p:sp>
        <p:nvSpPr>
          <p:cNvPr id="26" name="文本框 25"/>
          <p:cNvSpPr txBox="1"/>
          <p:nvPr/>
        </p:nvSpPr>
        <p:spPr>
          <a:xfrm>
            <a:off x="1416975" y="1804326"/>
            <a:ext cx="6342725"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mn-ea"/>
              </a:rPr>
              <a:t>交通标志：禁令标志、指示标志、警告标志、指路标志</a:t>
            </a:r>
            <a:endParaRPr lang="en-US" altLang="zh-CN" dirty="0">
              <a:latin typeface="+mn-ea"/>
            </a:endParaRPr>
          </a:p>
          <a:p>
            <a:pPr marL="285750" indent="-285750">
              <a:lnSpc>
                <a:spcPct val="150000"/>
              </a:lnSpc>
              <a:buFont typeface="Arial" panose="020B0604020202020204" pitchFamily="34" charset="0"/>
              <a:buChar char="•"/>
            </a:pPr>
            <a:r>
              <a:rPr lang="zh-CN" altLang="en-US" dirty="0">
                <a:latin typeface="+mn-ea"/>
              </a:rPr>
              <a:t>交通标线：部分路段</a:t>
            </a:r>
            <a:r>
              <a:rPr lang="zh-CN" altLang="en-US" b="1" dirty="0">
                <a:solidFill>
                  <a:srgbClr val="C00000"/>
                </a:solidFill>
              </a:rPr>
              <a:t>标线破损</a:t>
            </a:r>
            <a:r>
              <a:rPr lang="zh-CN" altLang="en-US" dirty="0"/>
              <a:t>严重</a:t>
            </a:r>
            <a:endParaRPr lang="en-US" altLang="zh-CN" dirty="0"/>
          </a:p>
          <a:p>
            <a:pPr marL="285750" indent="-285750">
              <a:lnSpc>
                <a:spcPct val="150000"/>
              </a:lnSpc>
              <a:buFont typeface="Arial" panose="020B0604020202020204" pitchFamily="34" charset="0"/>
              <a:buChar char="•"/>
            </a:pPr>
            <a:r>
              <a:rPr lang="zh-CN" altLang="en-US" dirty="0">
                <a:latin typeface="+mn-ea"/>
              </a:rPr>
              <a:t>车道划分：</a:t>
            </a:r>
            <a:r>
              <a:rPr lang="zh-CN" altLang="en-US" dirty="0"/>
              <a:t>车道</a:t>
            </a:r>
            <a:r>
              <a:rPr lang="zh-CN" altLang="en-US" b="1" dirty="0">
                <a:solidFill>
                  <a:srgbClr val="C00000"/>
                </a:solidFill>
              </a:rPr>
              <a:t>划分不连续</a:t>
            </a:r>
            <a:r>
              <a:rPr lang="zh-CN" altLang="en-US" dirty="0"/>
              <a:t>（道路空间不足）</a:t>
            </a:r>
          </a:p>
          <a:p>
            <a:pPr>
              <a:lnSpc>
                <a:spcPct val="150000"/>
              </a:lnSpc>
            </a:pPr>
            <a:endParaRPr lang="en-US" altLang="zh-CN" dirty="0">
              <a:latin typeface="+mn-ea"/>
            </a:endParaRPr>
          </a:p>
          <a:p>
            <a:pPr marL="285750" indent="-285750">
              <a:lnSpc>
                <a:spcPct val="150000"/>
              </a:lnSpc>
              <a:buFont typeface="Arial" panose="020B0604020202020204" pitchFamily="34" charset="0"/>
              <a:buChar char="•"/>
            </a:pPr>
            <a:endParaRPr lang="zh-CN" altLang="en-US" dirty="0">
              <a:latin typeface="+mn-ea"/>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0879" y="1157747"/>
            <a:ext cx="3869608" cy="5159477"/>
          </a:xfrm>
          <a:prstGeom prst="rect">
            <a:avLst/>
          </a:prstGeom>
        </p:spPr>
      </p:pic>
    </p:spTree>
    <p:extLst>
      <p:ext uri="{BB962C8B-B14F-4D97-AF65-F5344CB8AC3E}">
        <p14:creationId xmlns:p14="http://schemas.microsoft.com/office/powerpoint/2010/main" val="2369569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en-US" altLang="zh-CN" dirty="0"/>
              <a:t>05.</a:t>
            </a:r>
            <a:r>
              <a:rPr lang="zh-CN" altLang="en-US" dirty="0"/>
              <a:t>交通管理</a:t>
            </a:r>
            <a:r>
              <a:rPr lang="en-US" altLang="zh-CN" dirty="0"/>
              <a:t>—</a:t>
            </a:r>
            <a:r>
              <a:rPr lang="zh-CN" altLang="en-US" dirty="0"/>
              <a:t>交通流线</a:t>
            </a:r>
          </a:p>
        </p:txBody>
      </p:sp>
      <p:sp>
        <p:nvSpPr>
          <p:cNvPr id="6" name="文本框 5"/>
          <p:cNvSpPr txBox="1"/>
          <p:nvPr/>
        </p:nvSpPr>
        <p:spPr>
          <a:xfrm>
            <a:off x="857913" y="1342694"/>
            <a:ext cx="2550305" cy="369332"/>
          </a:xfrm>
          <a:prstGeom prst="rect">
            <a:avLst/>
          </a:prstGeom>
          <a:noFill/>
        </p:spPr>
        <p:txBody>
          <a:bodyPr wrap="square" rtlCol="0">
            <a:spAutoFit/>
          </a:bodyPr>
          <a:lstStyle/>
          <a:p>
            <a:r>
              <a:rPr lang="zh-CN" altLang="en-US" b="1" dirty="0"/>
              <a:t>（</a:t>
            </a:r>
            <a:r>
              <a:rPr lang="en-US" altLang="zh-CN" b="1" dirty="0"/>
              <a:t>2</a:t>
            </a:r>
            <a:r>
              <a:rPr lang="zh-CN" altLang="en-US" b="1" dirty="0"/>
              <a:t>）交通流线现状</a:t>
            </a:r>
          </a:p>
        </p:txBody>
      </p:sp>
      <p:sp>
        <p:nvSpPr>
          <p:cNvPr id="26" name="文本框 25"/>
          <p:cNvSpPr txBox="1"/>
          <p:nvPr/>
        </p:nvSpPr>
        <p:spPr>
          <a:xfrm>
            <a:off x="1416975" y="1804326"/>
            <a:ext cx="6285683" cy="4616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mn-ea"/>
              </a:rPr>
              <a:t>交通标志：禁令标志、指示标志、警告标志、指路标志</a:t>
            </a:r>
            <a:endParaRPr lang="en-US" altLang="zh-CN" dirty="0">
              <a:latin typeface="+mn-ea"/>
            </a:endParaRPr>
          </a:p>
        </p:txBody>
      </p:sp>
      <p:grpSp>
        <p:nvGrpSpPr>
          <p:cNvPr id="12" name="组合 11"/>
          <p:cNvGrpSpPr/>
          <p:nvPr/>
        </p:nvGrpSpPr>
        <p:grpSpPr>
          <a:xfrm>
            <a:off x="857913" y="2442075"/>
            <a:ext cx="10598044" cy="3422922"/>
            <a:chOff x="138781" y="2445100"/>
            <a:chExt cx="10598044" cy="3422922"/>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73846" y="2857009"/>
              <a:ext cx="3422921" cy="259910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781" y="2445101"/>
              <a:ext cx="2556388" cy="341989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5444" y="2445101"/>
              <a:ext cx="2564922" cy="3419896"/>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0950" y="2445100"/>
              <a:ext cx="2605875" cy="3419897"/>
            </a:xfrm>
            <a:prstGeom prst="rect">
              <a:avLst/>
            </a:prstGeom>
          </p:spPr>
        </p:pic>
      </p:grpSp>
      <p:sp>
        <p:nvSpPr>
          <p:cNvPr id="13" name="矩形 12"/>
          <p:cNvSpPr/>
          <p:nvPr/>
        </p:nvSpPr>
        <p:spPr>
          <a:xfrm>
            <a:off x="1462561" y="5861972"/>
            <a:ext cx="9779893" cy="458908"/>
          </a:xfrm>
          <a:prstGeom prst="rect">
            <a:avLst/>
          </a:prstGeom>
        </p:spPr>
        <p:txBody>
          <a:bodyPr wrap="square">
            <a:spAutoFit/>
          </a:bodyPr>
          <a:lstStyle/>
          <a:p>
            <a:pPr>
              <a:lnSpc>
                <a:spcPct val="150000"/>
              </a:lnSpc>
            </a:pPr>
            <a:r>
              <a:rPr lang="zh-CN" altLang="en-US" dirty="0">
                <a:latin typeface="+mn-ea"/>
              </a:rPr>
              <a:t>禁令标志                        指示标志                           指路标志</a:t>
            </a:r>
            <a:r>
              <a:rPr lang="en-US" altLang="zh-CN" dirty="0">
                <a:latin typeface="+mn-ea"/>
              </a:rPr>
              <a:t>                             </a:t>
            </a:r>
            <a:r>
              <a:rPr lang="zh-CN" altLang="en-US" dirty="0">
                <a:latin typeface="+mn-ea"/>
              </a:rPr>
              <a:t>警告标志</a:t>
            </a:r>
            <a:endParaRPr lang="en-US" altLang="zh-CN" dirty="0">
              <a:latin typeface="+mn-ea"/>
            </a:endParaRPr>
          </a:p>
        </p:txBody>
      </p:sp>
    </p:spTree>
    <p:extLst>
      <p:ext uri="{BB962C8B-B14F-4D97-AF65-F5344CB8AC3E}">
        <p14:creationId xmlns:p14="http://schemas.microsoft.com/office/powerpoint/2010/main" val="130437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en-US" altLang="zh-CN" dirty="0"/>
              <a:t>05.</a:t>
            </a:r>
            <a:r>
              <a:rPr lang="zh-CN" altLang="en-US" dirty="0"/>
              <a:t>交通管理</a:t>
            </a:r>
            <a:r>
              <a:rPr lang="en-US" altLang="zh-CN" dirty="0"/>
              <a:t>—</a:t>
            </a:r>
            <a:r>
              <a:rPr lang="zh-CN" altLang="en-US" dirty="0"/>
              <a:t>交通方式</a:t>
            </a:r>
          </a:p>
        </p:txBody>
      </p:sp>
      <p:sp>
        <p:nvSpPr>
          <p:cNvPr id="7" name="文本框 6"/>
          <p:cNvSpPr txBox="1"/>
          <p:nvPr/>
        </p:nvSpPr>
        <p:spPr>
          <a:xfrm>
            <a:off x="857913" y="1342694"/>
            <a:ext cx="2550305" cy="369332"/>
          </a:xfrm>
          <a:prstGeom prst="rect">
            <a:avLst/>
          </a:prstGeom>
          <a:noFill/>
        </p:spPr>
        <p:txBody>
          <a:bodyPr wrap="square" rtlCol="0">
            <a:spAutoFit/>
          </a:bodyPr>
          <a:lstStyle/>
          <a:p>
            <a:r>
              <a:rPr lang="zh-CN" altLang="en-US" b="1" dirty="0"/>
              <a:t>（</a:t>
            </a:r>
            <a:r>
              <a:rPr lang="en-US" altLang="zh-CN" b="1" dirty="0"/>
              <a:t>3</a:t>
            </a:r>
            <a:r>
              <a:rPr lang="zh-CN" altLang="en-US" b="1" dirty="0"/>
              <a:t>）交通方式引导</a:t>
            </a:r>
          </a:p>
        </p:txBody>
      </p:sp>
      <p:sp>
        <p:nvSpPr>
          <p:cNvPr id="29" name="左大括号 29"/>
          <p:cNvSpPr>
            <a:spLocks/>
          </p:cNvSpPr>
          <p:nvPr/>
        </p:nvSpPr>
        <p:spPr bwMode="auto">
          <a:xfrm>
            <a:off x="3262824" y="2450024"/>
            <a:ext cx="179387" cy="3154362"/>
          </a:xfrm>
          <a:prstGeom prst="leftBrace">
            <a:avLst>
              <a:gd name="adj1" fmla="val 35087"/>
              <a:gd name="adj2" fmla="val 50000"/>
            </a:avLst>
          </a:prstGeom>
          <a:noFill/>
          <a:ln w="12700">
            <a:solidFill>
              <a:srgbClr val="016B52"/>
            </a:solidFill>
            <a:bevel/>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600">
              <a:latin typeface="宋体" pitchFamily="2" charset="-122"/>
              <a:sym typeface="宋体" pitchFamily="2" charset="-122"/>
            </a:endParaRPr>
          </a:p>
        </p:txBody>
      </p:sp>
      <p:sp>
        <p:nvSpPr>
          <p:cNvPr id="31" name="TextBox 3"/>
          <p:cNvSpPr txBox="1">
            <a:spLocks noChangeArrowheads="1"/>
          </p:cNvSpPr>
          <p:nvPr/>
        </p:nvSpPr>
        <p:spPr bwMode="auto">
          <a:xfrm>
            <a:off x="904592" y="3630025"/>
            <a:ext cx="2447925"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spcBef>
                <a:spcPts val="1000"/>
              </a:spcBef>
            </a:pPr>
            <a:r>
              <a:rPr lang="zh-CN" altLang="en-US" sz="2400" dirty="0">
                <a:latin typeface="微软雅黑" panose="020B0503020204020204" pitchFamily="34" charset="-122"/>
                <a:ea typeface="微软雅黑" panose="020B0503020204020204" pitchFamily="34" charset="-122"/>
              </a:rPr>
              <a:t>校园交通不同于城市交通</a:t>
            </a:r>
          </a:p>
        </p:txBody>
      </p:sp>
      <p:sp>
        <p:nvSpPr>
          <p:cNvPr id="32" name="TextBox 4"/>
          <p:cNvSpPr txBox="1">
            <a:spLocks noChangeArrowheads="1"/>
          </p:cNvSpPr>
          <p:nvPr/>
        </p:nvSpPr>
        <p:spPr bwMode="auto">
          <a:xfrm>
            <a:off x="3442211" y="2257936"/>
            <a:ext cx="5184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spcBef>
                <a:spcPts val="1000"/>
              </a:spcBef>
            </a:pPr>
            <a:r>
              <a:rPr lang="zh-CN" altLang="en-US" sz="2000" dirty="0">
                <a:latin typeface="微软雅黑" panose="020B0503020204020204" pitchFamily="34" charset="-122"/>
                <a:ea typeface="微软雅黑" panose="020B0503020204020204" pitchFamily="34" charset="-122"/>
              </a:rPr>
              <a:t>交通压力来自学生和教师  </a:t>
            </a:r>
          </a:p>
        </p:txBody>
      </p:sp>
      <p:sp>
        <p:nvSpPr>
          <p:cNvPr id="33" name="TextBox 5"/>
          <p:cNvSpPr txBox="1">
            <a:spLocks noChangeArrowheads="1"/>
          </p:cNvSpPr>
          <p:nvPr/>
        </p:nvSpPr>
        <p:spPr bwMode="auto">
          <a:xfrm>
            <a:off x="3442211" y="3796224"/>
            <a:ext cx="20875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spcBef>
                <a:spcPts val="1000"/>
              </a:spcBef>
            </a:pPr>
            <a:r>
              <a:rPr lang="zh-CN" altLang="en-US" sz="2000" dirty="0">
                <a:latin typeface="微软雅黑" panose="020B0503020204020204" pitchFamily="34" charset="-122"/>
                <a:ea typeface="微软雅黑" panose="020B0503020204020204" pitchFamily="34" charset="-122"/>
              </a:rPr>
              <a:t>交通形式</a:t>
            </a:r>
          </a:p>
        </p:txBody>
      </p:sp>
      <p:sp>
        <p:nvSpPr>
          <p:cNvPr id="34" name="左大括号 29"/>
          <p:cNvSpPr>
            <a:spLocks/>
          </p:cNvSpPr>
          <p:nvPr/>
        </p:nvSpPr>
        <p:spPr bwMode="auto">
          <a:xfrm>
            <a:off x="4845561" y="3348549"/>
            <a:ext cx="90488" cy="1397000"/>
          </a:xfrm>
          <a:prstGeom prst="leftBrace">
            <a:avLst>
              <a:gd name="adj1" fmla="val 34808"/>
              <a:gd name="adj2" fmla="val 50000"/>
            </a:avLst>
          </a:prstGeom>
          <a:noFill/>
          <a:ln w="12700">
            <a:solidFill>
              <a:srgbClr val="016B52"/>
            </a:solidFill>
            <a:bevel/>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600">
              <a:latin typeface="宋体" pitchFamily="2" charset="-122"/>
              <a:sym typeface="宋体" pitchFamily="2" charset="-122"/>
            </a:endParaRPr>
          </a:p>
        </p:txBody>
      </p:sp>
      <p:sp>
        <p:nvSpPr>
          <p:cNvPr id="35" name="TextBox 6"/>
          <p:cNvSpPr txBox="1">
            <a:spLocks noChangeArrowheads="1"/>
          </p:cNvSpPr>
          <p:nvPr/>
        </p:nvSpPr>
        <p:spPr bwMode="auto">
          <a:xfrm>
            <a:off x="4936049" y="3188211"/>
            <a:ext cx="4535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spcBef>
                <a:spcPts val="1000"/>
              </a:spcBef>
            </a:pPr>
            <a:r>
              <a:rPr lang="zh-CN" altLang="en-US" sz="2000" dirty="0">
                <a:latin typeface="微软雅黑" panose="020B0503020204020204" pitchFamily="34" charset="-122"/>
                <a:ea typeface="微软雅黑" panose="020B0503020204020204" pitchFamily="34" charset="-122"/>
              </a:rPr>
              <a:t>学生的步行和少部分自行车行驶</a:t>
            </a:r>
          </a:p>
        </p:txBody>
      </p:sp>
      <p:sp>
        <p:nvSpPr>
          <p:cNvPr id="36" name="TextBox 7"/>
          <p:cNvSpPr txBox="1">
            <a:spLocks noChangeArrowheads="1"/>
          </p:cNvSpPr>
          <p:nvPr/>
        </p:nvSpPr>
        <p:spPr bwMode="auto">
          <a:xfrm>
            <a:off x="4937636" y="4489961"/>
            <a:ext cx="3744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spcBef>
                <a:spcPts val="1000"/>
              </a:spcBef>
            </a:pPr>
            <a:r>
              <a:rPr lang="zh-CN" altLang="zh-CN" sz="2000" dirty="0">
                <a:latin typeface="微软雅黑" panose="020B0503020204020204" pitchFamily="34" charset="-122"/>
                <a:ea typeface="微软雅黑" panose="020B0503020204020204" pitchFamily="34" charset="-122"/>
              </a:rPr>
              <a:t>教师的私家车上下班</a:t>
            </a:r>
            <a:endParaRPr lang="zh-CN" altLang="en-US" sz="2000" dirty="0">
              <a:latin typeface="微软雅黑" panose="020B0503020204020204" pitchFamily="34" charset="-122"/>
              <a:ea typeface="微软雅黑" panose="020B0503020204020204" pitchFamily="34" charset="-122"/>
            </a:endParaRPr>
          </a:p>
        </p:txBody>
      </p:sp>
      <p:sp>
        <p:nvSpPr>
          <p:cNvPr id="37" name="TextBox 9"/>
          <p:cNvSpPr txBox="1">
            <a:spLocks noChangeArrowheads="1"/>
          </p:cNvSpPr>
          <p:nvPr/>
        </p:nvSpPr>
        <p:spPr bwMode="auto">
          <a:xfrm>
            <a:off x="3442211" y="5374199"/>
            <a:ext cx="698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spcBef>
                <a:spcPts val="1000"/>
              </a:spcBef>
            </a:pPr>
            <a:r>
              <a:rPr lang="zh-CN" altLang="zh-CN" sz="2000" dirty="0">
                <a:latin typeface="微软雅黑" panose="020B0503020204020204" pitchFamily="34" charset="-122"/>
                <a:ea typeface="微软雅黑" panose="020B0503020204020204" pitchFamily="34" charset="-122"/>
              </a:rPr>
              <a:t>具有典型的由于上下课而导致的出行高峰等特点</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1191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en-US" altLang="zh-CN" dirty="0"/>
              <a:t>05.</a:t>
            </a:r>
            <a:r>
              <a:rPr lang="zh-CN" altLang="en-US" dirty="0"/>
              <a:t>交通管理</a:t>
            </a:r>
            <a:r>
              <a:rPr lang="en-US" altLang="zh-CN" dirty="0"/>
              <a:t>—</a:t>
            </a:r>
            <a:r>
              <a:rPr lang="zh-CN" altLang="en-US" dirty="0"/>
              <a:t>交通方式</a:t>
            </a:r>
          </a:p>
        </p:txBody>
      </p:sp>
      <p:sp>
        <p:nvSpPr>
          <p:cNvPr id="7" name="文本框 6"/>
          <p:cNvSpPr txBox="1"/>
          <p:nvPr/>
        </p:nvSpPr>
        <p:spPr>
          <a:xfrm>
            <a:off x="857913" y="1342694"/>
            <a:ext cx="2550305" cy="369332"/>
          </a:xfrm>
          <a:prstGeom prst="rect">
            <a:avLst/>
          </a:prstGeom>
          <a:noFill/>
        </p:spPr>
        <p:txBody>
          <a:bodyPr wrap="square" rtlCol="0">
            <a:spAutoFit/>
          </a:bodyPr>
          <a:lstStyle/>
          <a:p>
            <a:r>
              <a:rPr lang="zh-CN" altLang="en-US" b="1" dirty="0"/>
              <a:t>（</a:t>
            </a:r>
            <a:r>
              <a:rPr lang="en-US" altLang="zh-CN" b="1" dirty="0"/>
              <a:t>3</a:t>
            </a:r>
            <a:r>
              <a:rPr lang="zh-CN" altLang="en-US" b="1" dirty="0"/>
              <a:t>）交通方式引导</a:t>
            </a:r>
          </a:p>
        </p:txBody>
      </p:sp>
      <p:sp>
        <p:nvSpPr>
          <p:cNvPr id="26" name="文本框 25"/>
          <p:cNvSpPr txBox="1"/>
          <p:nvPr/>
        </p:nvSpPr>
        <p:spPr>
          <a:xfrm>
            <a:off x="1224202" y="1782712"/>
            <a:ext cx="7282787" cy="3293209"/>
          </a:xfrm>
          <a:prstGeom prst="rect">
            <a:avLst/>
          </a:prstGeom>
          <a:noFill/>
        </p:spPr>
        <p:txBody>
          <a:bodyPr wrap="square" rtlCol="0">
            <a:spAutoFit/>
          </a:bodyPr>
          <a:lstStyle/>
          <a:p>
            <a:pPr marL="285750" indent="-285750">
              <a:lnSpc>
                <a:spcPct val="120000"/>
              </a:lnSpc>
              <a:spcBef>
                <a:spcPts val="600"/>
              </a:spcBef>
              <a:buFont typeface="Arial" panose="020B0604020202020204" pitchFamily="34" charset="0"/>
              <a:buChar char="•"/>
            </a:pPr>
            <a:r>
              <a:rPr lang="zh-CN" altLang="en-US" b="1" dirty="0"/>
              <a:t>限制机动车</a:t>
            </a:r>
            <a:endParaRPr lang="en-US" altLang="zh-CN" b="1" dirty="0"/>
          </a:p>
          <a:p>
            <a:pPr>
              <a:lnSpc>
                <a:spcPct val="130000"/>
              </a:lnSpc>
            </a:pPr>
            <a:r>
              <a:rPr lang="zh-CN" altLang="en-US" sz="1600" dirty="0"/>
              <a:t>     限制机动车进入校园</a:t>
            </a:r>
            <a:endParaRPr lang="en-US" altLang="zh-CN" sz="1600" dirty="0"/>
          </a:p>
          <a:p>
            <a:r>
              <a:rPr lang="zh-CN" altLang="en-US" sz="1400" dirty="0"/>
              <a:t>      限制运输车辆进入校园时段，上下课高峰期禁止进入</a:t>
            </a:r>
            <a:endParaRPr lang="en-US" altLang="zh-CN" sz="1600" dirty="0"/>
          </a:p>
          <a:p>
            <a:pPr>
              <a:lnSpc>
                <a:spcPct val="130000"/>
              </a:lnSpc>
              <a:spcBef>
                <a:spcPts val="600"/>
              </a:spcBef>
            </a:pPr>
            <a:r>
              <a:rPr lang="zh-CN" altLang="en-US" sz="1600" dirty="0"/>
              <a:t>     限制机动车在校园内的行驶</a:t>
            </a:r>
            <a:endParaRPr lang="en-US" altLang="zh-CN" sz="1600" dirty="0"/>
          </a:p>
          <a:p>
            <a:r>
              <a:rPr lang="zh-CN" altLang="en-US" sz="1600" dirty="0"/>
              <a:t>     </a:t>
            </a:r>
            <a:r>
              <a:rPr lang="zh-CN" altLang="en-US" sz="1400" dirty="0"/>
              <a:t>限制机动车行驶路段</a:t>
            </a:r>
            <a:endParaRPr lang="en-US" altLang="zh-CN" sz="1400" dirty="0"/>
          </a:p>
          <a:p>
            <a:pPr marL="285750" indent="-285750">
              <a:lnSpc>
                <a:spcPct val="120000"/>
              </a:lnSpc>
              <a:spcBef>
                <a:spcPts val="600"/>
              </a:spcBef>
              <a:buFont typeface="Arial" panose="020B0604020202020204" pitchFamily="34" charset="0"/>
              <a:buChar char="•"/>
            </a:pPr>
            <a:r>
              <a:rPr lang="zh-CN" altLang="en-US" b="1" dirty="0"/>
              <a:t>鼓励非机动车</a:t>
            </a:r>
            <a:endParaRPr lang="en-US" altLang="zh-CN" b="1" dirty="0"/>
          </a:p>
          <a:p>
            <a:pPr>
              <a:lnSpc>
                <a:spcPct val="130000"/>
              </a:lnSpc>
            </a:pPr>
            <a:r>
              <a:rPr lang="zh-CN" altLang="en-US" sz="1600" dirty="0"/>
              <a:t>     优化自行车通行空间，案例：图书馆前</a:t>
            </a:r>
            <a:endParaRPr lang="en-US" altLang="zh-CN" sz="1600" dirty="0"/>
          </a:p>
          <a:p>
            <a:pPr>
              <a:lnSpc>
                <a:spcPct val="130000"/>
              </a:lnSpc>
            </a:pPr>
            <a:r>
              <a:rPr lang="zh-CN" altLang="en-US" sz="1600" dirty="0"/>
              <a:t>     明确自行车专用通道</a:t>
            </a:r>
            <a:endParaRPr lang="en-US" altLang="zh-CN" sz="1600" dirty="0"/>
          </a:p>
          <a:p>
            <a:pPr>
              <a:lnSpc>
                <a:spcPct val="130000"/>
              </a:lnSpc>
            </a:pPr>
            <a:r>
              <a:rPr lang="en-US" altLang="zh-CN" sz="1600" dirty="0"/>
              <a:t>     </a:t>
            </a:r>
            <a:r>
              <a:rPr lang="zh-CN" altLang="en-US" sz="1600" dirty="0"/>
              <a:t>修建自行车停车棚</a:t>
            </a:r>
            <a:endParaRPr lang="en-US" altLang="zh-CN" sz="1600" dirty="0"/>
          </a:p>
          <a:p>
            <a:pPr>
              <a:lnSpc>
                <a:spcPct val="130000"/>
              </a:lnSpc>
            </a:pPr>
            <a:r>
              <a:rPr lang="zh-CN" altLang="en-US" sz="1600" dirty="0"/>
              <a:t>     废旧自行车回收计划、公共自行车租赁系统</a:t>
            </a:r>
            <a:endParaRPr lang="en-US" altLang="zh-CN" sz="1600" dirty="0"/>
          </a:p>
        </p:txBody>
      </p:sp>
      <p:sp>
        <p:nvSpPr>
          <p:cNvPr id="10" name="TextBox 4"/>
          <p:cNvSpPr txBox="1">
            <a:spLocks noChangeArrowheads="1"/>
          </p:cNvSpPr>
          <p:nvPr/>
        </p:nvSpPr>
        <p:spPr bwMode="auto">
          <a:xfrm>
            <a:off x="3089179" y="1384580"/>
            <a:ext cx="3924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dirty="0">
                <a:solidFill>
                  <a:srgbClr val="C00000"/>
                </a:solidFill>
                <a:latin typeface="微软雅黑" pitchFamily="34" charset="-122"/>
                <a:ea typeface="微软雅黑" pitchFamily="34" charset="-122"/>
              </a:rPr>
              <a:t>• </a:t>
            </a:r>
            <a:r>
              <a:rPr lang="zh-CN" altLang="en-US" sz="1600" dirty="0">
                <a:solidFill>
                  <a:srgbClr val="C00000"/>
                </a:solidFill>
                <a:latin typeface="微软雅黑" pitchFamily="34" charset="-122"/>
                <a:ea typeface="微软雅黑" pitchFamily="34" charset="-122"/>
              </a:rPr>
              <a:t>车辆短时间禁止通行</a:t>
            </a:r>
          </a:p>
        </p:txBody>
      </p:sp>
      <p:sp>
        <p:nvSpPr>
          <p:cNvPr id="12" name="TextBox 5"/>
          <p:cNvSpPr txBox="1">
            <a:spLocks noChangeArrowheads="1"/>
          </p:cNvSpPr>
          <p:nvPr/>
        </p:nvSpPr>
        <p:spPr bwMode="auto">
          <a:xfrm>
            <a:off x="3089179" y="1698553"/>
            <a:ext cx="3908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2800">
                <a:latin typeface="微软雅黑" pitchFamily="34" charset="-122"/>
                <a:ea typeface="微软雅黑" pitchFamily="34" charset="-122"/>
              </a:defRPr>
            </a:lvl1pPr>
            <a:lvl2pPr marL="742950" indent="-285750" eaLnBrk="0" hangingPunct="0">
              <a:defRPr>
                <a:latin typeface="Arial" pitchFamily="34" charset="0"/>
                <a:ea typeface="宋体" pitchFamily="2" charset="-122"/>
              </a:defRPr>
            </a:lvl2pPr>
            <a:lvl3pPr marL="1143000" indent="-228600" eaLnBrk="0" hangingPunct="0">
              <a:defRPr>
                <a:latin typeface="Arial" pitchFamily="34" charset="0"/>
                <a:ea typeface="宋体" pitchFamily="2" charset="-122"/>
              </a:defRPr>
            </a:lvl3pPr>
            <a:lvl4pPr marL="1600200" indent="-228600" eaLnBrk="0" hangingPunct="0">
              <a:defRPr>
                <a:latin typeface="Arial" pitchFamily="34" charset="0"/>
                <a:ea typeface="宋体" pitchFamily="2" charset="-122"/>
              </a:defRPr>
            </a:lvl4pPr>
            <a:lvl5pPr marL="2057400" indent="-228600" eaLnBrk="0" hangingPunct="0">
              <a:defRPr>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latin typeface="Arial" pitchFamily="34" charset="0"/>
                <a:ea typeface="宋体" pitchFamily="2" charset="-122"/>
              </a:defRPr>
            </a:lvl9pPr>
          </a:lstStyle>
          <a:p>
            <a:r>
              <a:rPr lang="en-US" altLang="zh-CN" sz="1800" dirty="0">
                <a:solidFill>
                  <a:srgbClr val="C00000"/>
                </a:solidFill>
              </a:rPr>
              <a:t>• </a:t>
            </a:r>
            <a:r>
              <a:rPr lang="zh-CN" altLang="zh-CN" sz="1600" dirty="0">
                <a:solidFill>
                  <a:srgbClr val="C00000"/>
                </a:solidFill>
              </a:rPr>
              <a:t>采用车辆绕道行驶方法实现人车分离</a:t>
            </a:r>
            <a:endParaRPr lang="zh-CN" altLang="en-US" sz="1600" dirty="0">
              <a:solidFill>
                <a:srgbClr val="C00000"/>
              </a:solidFill>
            </a:endParaRPr>
          </a:p>
        </p:txBody>
      </p:sp>
    </p:spTree>
    <p:extLst>
      <p:ext uri="{BB962C8B-B14F-4D97-AF65-F5344CB8AC3E}">
        <p14:creationId xmlns:p14="http://schemas.microsoft.com/office/powerpoint/2010/main" val="341117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校园管理模式</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5" name="图片 4">
            <a:extLst>
              <a:ext uri="{FF2B5EF4-FFF2-40B4-BE49-F238E27FC236}">
                <a16:creationId xmlns:a16="http://schemas.microsoft.com/office/drawing/2014/main" id="{6E72B0B6-4E44-4E70-B1E7-AAE4EE0E9B41}"/>
              </a:ext>
            </a:extLst>
          </p:cNvPr>
          <p:cNvPicPr>
            <a:picLocks noChangeAspect="1"/>
          </p:cNvPicPr>
          <p:nvPr/>
        </p:nvPicPr>
        <p:blipFill>
          <a:blip r:embed="rId3"/>
          <a:stretch>
            <a:fillRect/>
          </a:stretch>
        </p:blipFill>
        <p:spPr>
          <a:xfrm>
            <a:off x="400310" y="2127148"/>
            <a:ext cx="6247424" cy="3625582"/>
          </a:xfrm>
          <a:prstGeom prst="rect">
            <a:avLst/>
          </a:prstGeom>
        </p:spPr>
      </p:pic>
      <p:sp>
        <p:nvSpPr>
          <p:cNvPr id="8" name="文本框 7">
            <a:extLst>
              <a:ext uri="{FF2B5EF4-FFF2-40B4-BE49-F238E27FC236}">
                <a16:creationId xmlns:a16="http://schemas.microsoft.com/office/drawing/2014/main" id="{42856751-C826-401B-8381-E2B6615A7B5F}"/>
              </a:ext>
            </a:extLst>
          </p:cNvPr>
          <p:cNvSpPr txBox="1"/>
          <p:nvPr/>
        </p:nvSpPr>
        <p:spPr>
          <a:xfrm>
            <a:off x="7173157" y="1990413"/>
            <a:ext cx="4107633" cy="4185761"/>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dirty="0">
                <a:latin typeface="+mj-ea"/>
                <a:ea typeface="+mj-ea"/>
              </a:rPr>
              <a:t>严格的门禁系统</a:t>
            </a:r>
            <a:endParaRPr lang="en-US" altLang="zh-CN" sz="2800" dirty="0">
              <a:latin typeface="+mj-ea"/>
              <a:ea typeface="+mj-ea"/>
            </a:endParaRPr>
          </a:p>
          <a:p>
            <a:pPr marL="285750" indent="-285750">
              <a:lnSpc>
                <a:spcPct val="150000"/>
              </a:lnSpc>
              <a:buFont typeface="Wingdings" panose="05000000000000000000" pitchFamily="2" charset="2"/>
              <a:buChar char="p"/>
            </a:pPr>
            <a:r>
              <a:rPr lang="zh-CN" altLang="en-US" sz="2800" dirty="0">
                <a:latin typeface="+mj-ea"/>
                <a:ea typeface="+mj-ea"/>
              </a:rPr>
              <a:t>进入校园需出示证件</a:t>
            </a:r>
            <a:endParaRPr lang="en-US" altLang="zh-CN" sz="2800" dirty="0">
              <a:latin typeface="+mj-ea"/>
              <a:ea typeface="+mj-ea"/>
            </a:endParaRPr>
          </a:p>
          <a:p>
            <a:pPr marL="285750" indent="-285750">
              <a:lnSpc>
                <a:spcPct val="150000"/>
              </a:lnSpc>
              <a:buFont typeface="Wingdings" panose="05000000000000000000" pitchFamily="2" charset="2"/>
              <a:buChar char="p"/>
            </a:pPr>
            <a:r>
              <a:rPr lang="zh-CN" altLang="en-US" sz="2800" dirty="0">
                <a:latin typeface="+mj-ea"/>
                <a:ea typeface="+mj-ea"/>
              </a:rPr>
              <a:t>机动车辆较单一</a:t>
            </a:r>
            <a:endParaRPr lang="en-US" altLang="zh-CN" sz="2800" dirty="0">
              <a:latin typeface="+mj-ea"/>
              <a:ea typeface="+mj-ea"/>
            </a:endParaRPr>
          </a:p>
          <a:p>
            <a:pPr marL="285750" indent="-285750">
              <a:lnSpc>
                <a:spcPct val="150000"/>
              </a:lnSpc>
              <a:buFont typeface="Wingdings" panose="05000000000000000000" pitchFamily="2" charset="2"/>
              <a:buChar char="p"/>
            </a:pPr>
            <a:r>
              <a:rPr lang="zh-CN" altLang="en-US" sz="2800" dirty="0">
                <a:latin typeface="+mj-ea"/>
                <a:ea typeface="+mj-ea"/>
              </a:rPr>
              <a:t>内部交通情况简单</a:t>
            </a:r>
            <a:endParaRPr lang="en-US" altLang="zh-CN" sz="2800" dirty="0">
              <a:latin typeface="+mj-ea"/>
              <a:ea typeface="+mj-ea"/>
            </a:endParaRPr>
          </a:p>
          <a:p>
            <a:pPr marL="285750" indent="-285750">
              <a:lnSpc>
                <a:spcPct val="150000"/>
              </a:lnSpc>
              <a:buFont typeface="Wingdings" panose="05000000000000000000" pitchFamily="2" charset="2"/>
              <a:buChar char="p"/>
            </a:pPr>
            <a:r>
              <a:rPr lang="zh-CN" altLang="en-US" sz="2800" dirty="0">
                <a:latin typeface="+mj-ea"/>
                <a:ea typeface="+mj-ea"/>
              </a:rPr>
              <a:t>校园交通干扰少</a:t>
            </a:r>
            <a:endParaRPr lang="en-US" altLang="zh-CN" sz="2800" dirty="0">
              <a:latin typeface="+mj-ea"/>
              <a:ea typeface="+mj-ea"/>
            </a:endParaRPr>
          </a:p>
          <a:p>
            <a:pPr marL="285750" indent="-285750">
              <a:lnSpc>
                <a:spcPct val="150000"/>
              </a:lnSpc>
              <a:buFont typeface="Wingdings" panose="05000000000000000000" pitchFamily="2" charset="2"/>
              <a:buChar char="p"/>
            </a:pPr>
            <a:r>
              <a:rPr lang="zh-CN" altLang="en-US" sz="2800" dirty="0">
                <a:latin typeface="+mj-ea"/>
                <a:ea typeface="+mj-ea"/>
              </a:rPr>
              <a:t>交通环境较好</a:t>
            </a:r>
            <a:endParaRPr lang="en-US" altLang="zh-CN" sz="2800" dirty="0">
              <a:latin typeface="+mj-ea"/>
              <a:ea typeface="+mj-ea"/>
            </a:endParaRPr>
          </a:p>
          <a:p>
            <a:pPr marL="285750" indent="-285750">
              <a:buFont typeface="Wingdings" panose="05000000000000000000" pitchFamily="2" charset="2"/>
              <a:buChar char="p"/>
            </a:pPr>
            <a:endParaRPr lang="zh-CN" altLang="en-US" sz="2800" dirty="0"/>
          </a:p>
        </p:txBody>
      </p:sp>
    </p:spTree>
    <p:extLst>
      <p:ext uri="{BB962C8B-B14F-4D97-AF65-F5344CB8AC3E}">
        <p14:creationId xmlns:p14="http://schemas.microsoft.com/office/powerpoint/2010/main" val="779951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en-US" altLang="zh-CN" dirty="0"/>
              <a:t>05.</a:t>
            </a:r>
            <a:r>
              <a:rPr lang="zh-CN" altLang="en-US" dirty="0"/>
              <a:t>交通管理</a:t>
            </a:r>
            <a:r>
              <a:rPr lang="en-US" altLang="zh-CN" dirty="0"/>
              <a:t>—</a:t>
            </a:r>
            <a:r>
              <a:rPr lang="zh-CN" altLang="en-US" dirty="0"/>
              <a:t>交通方式</a:t>
            </a:r>
          </a:p>
        </p:txBody>
      </p:sp>
      <p:sp>
        <p:nvSpPr>
          <p:cNvPr id="7" name="文本框 6"/>
          <p:cNvSpPr txBox="1"/>
          <p:nvPr/>
        </p:nvSpPr>
        <p:spPr>
          <a:xfrm>
            <a:off x="857913" y="1342694"/>
            <a:ext cx="2550305" cy="369332"/>
          </a:xfrm>
          <a:prstGeom prst="rect">
            <a:avLst/>
          </a:prstGeom>
          <a:noFill/>
        </p:spPr>
        <p:txBody>
          <a:bodyPr wrap="square" rtlCol="0">
            <a:spAutoFit/>
          </a:bodyPr>
          <a:lstStyle/>
          <a:p>
            <a:r>
              <a:rPr lang="zh-CN" altLang="en-US" b="1" dirty="0"/>
              <a:t>（</a:t>
            </a:r>
            <a:r>
              <a:rPr lang="en-US" altLang="zh-CN" b="1" dirty="0"/>
              <a:t>3</a:t>
            </a:r>
            <a:r>
              <a:rPr lang="zh-CN" altLang="en-US" b="1" dirty="0"/>
              <a:t>）交通方式引导</a:t>
            </a:r>
          </a:p>
        </p:txBody>
      </p:sp>
      <p:sp>
        <p:nvSpPr>
          <p:cNvPr id="26" name="文本框 25"/>
          <p:cNvSpPr txBox="1"/>
          <p:nvPr/>
        </p:nvSpPr>
        <p:spPr>
          <a:xfrm>
            <a:off x="1224202" y="1782712"/>
            <a:ext cx="7282787" cy="3293209"/>
          </a:xfrm>
          <a:prstGeom prst="rect">
            <a:avLst/>
          </a:prstGeom>
          <a:noFill/>
        </p:spPr>
        <p:txBody>
          <a:bodyPr wrap="square" rtlCol="0">
            <a:spAutoFit/>
          </a:bodyPr>
          <a:lstStyle/>
          <a:p>
            <a:pPr marL="285750" indent="-285750">
              <a:lnSpc>
                <a:spcPct val="120000"/>
              </a:lnSpc>
              <a:spcBef>
                <a:spcPts val="600"/>
              </a:spcBef>
              <a:buFont typeface="Arial" panose="020B0604020202020204" pitchFamily="34" charset="0"/>
              <a:buChar char="•"/>
            </a:pPr>
            <a:r>
              <a:rPr lang="zh-CN" altLang="en-US" b="1" dirty="0"/>
              <a:t>限制机动车</a:t>
            </a:r>
            <a:endParaRPr lang="en-US" altLang="zh-CN" b="1" dirty="0"/>
          </a:p>
          <a:p>
            <a:pPr>
              <a:lnSpc>
                <a:spcPct val="130000"/>
              </a:lnSpc>
            </a:pPr>
            <a:r>
              <a:rPr lang="zh-CN" altLang="en-US" sz="1600" dirty="0"/>
              <a:t>     限制机动车进入校园</a:t>
            </a:r>
            <a:endParaRPr lang="en-US" altLang="zh-CN" sz="1600" dirty="0"/>
          </a:p>
          <a:p>
            <a:r>
              <a:rPr lang="zh-CN" altLang="en-US" sz="1400" dirty="0"/>
              <a:t>      限制运输车辆进入校园时段，上下课高峰期禁止进入</a:t>
            </a:r>
            <a:endParaRPr lang="en-US" altLang="zh-CN" sz="1600" dirty="0"/>
          </a:p>
          <a:p>
            <a:pPr>
              <a:lnSpc>
                <a:spcPct val="130000"/>
              </a:lnSpc>
              <a:spcBef>
                <a:spcPts val="600"/>
              </a:spcBef>
            </a:pPr>
            <a:r>
              <a:rPr lang="zh-CN" altLang="en-US" sz="1600" dirty="0"/>
              <a:t>     限制机动车在校园内的行驶</a:t>
            </a:r>
            <a:endParaRPr lang="en-US" altLang="zh-CN" sz="1600" dirty="0"/>
          </a:p>
          <a:p>
            <a:r>
              <a:rPr lang="zh-CN" altLang="en-US" sz="1600" dirty="0"/>
              <a:t>     </a:t>
            </a:r>
            <a:r>
              <a:rPr lang="zh-CN" altLang="en-US" sz="1400" dirty="0"/>
              <a:t>限制机动车行驶路段</a:t>
            </a:r>
            <a:endParaRPr lang="en-US" altLang="zh-CN" sz="1400" dirty="0"/>
          </a:p>
          <a:p>
            <a:pPr marL="285750" indent="-285750">
              <a:lnSpc>
                <a:spcPct val="120000"/>
              </a:lnSpc>
              <a:spcBef>
                <a:spcPts val="600"/>
              </a:spcBef>
              <a:buFont typeface="Arial" panose="020B0604020202020204" pitchFamily="34" charset="0"/>
              <a:buChar char="•"/>
            </a:pPr>
            <a:r>
              <a:rPr lang="zh-CN" altLang="en-US" b="1" dirty="0"/>
              <a:t>鼓励非机动车</a:t>
            </a:r>
            <a:endParaRPr lang="en-US" altLang="zh-CN" b="1" dirty="0"/>
          </a:p>
          <a:p>
            <a:pPr>
              <a:lnSpc>
                <a:spcPct val="130000"/>
              </a:lnSpc>
            </a:pPr>
            <a:r>
              <a:rPr lang="zh-CN" altLang="en-US" sz="1600" dirty="0"/>
              <a:t>     优化自行车通行空间，案例：图书馆前</a:t>
            </a:r>
            <a:endParaRPr lang="en-US" altLang="zh-CN" sz="1600" dirty="0"/>
          </a:p>
          <a:p>
            <a:pPr>
              <a:lnSpc>
                <a:spcPct val="130000"/>
              </a:lnSpc>
            </a:pPr>
            <a:r>
              <a:rPr lang="zh-CN" altLang="en-US" sz="1600" dirty="0"/>
              <a:t>     明确自行车专用通道</a:t>
            </a:r>
            <a:endParaRPr lang="en-US" altLang="zh-CN" sz="1600" dirty="0"/>
          </a:p>
          <a:p>
            <a:pPr>
              <a:lnSpc>
                <a:spcPct val="130000"/>
              </a:lnSpc>
            </a:pPr>
            <a:r>
              <a:rPr lang="en-US" altLang="zh-CN" sz="1600" dirty="0"/>
              <a:t>     </a:t>
            </a:r>
            <a:r>
              <a:rPr lang="zh-CN" altLang="en-US" sz="1600" dirty="0"/>
              <a:t>修建自行车停车棚</a:t>
            </a:r>
            <a:endParaRPr lang="en-US" altLang="zh-CN" sz="1600" dirty="0"/>
          </a:p>
          <a:p>
            <a:pPr>
              <a:lnSpc>
                <a:spcPct val="130000"/>
              </a:lnSpc>
            </a:pPr>
            <a:r>
              <a:rPr lang="zh-CN" altLang="en-US" sz="1600" dirty="0"/>
              <a:t>     废旧自行车回收计划、公共自行车租赁系统</a:t>
            </a:r>
            <a:endParaRPr lang="en-US" altLang="zh-CN" sz="1600" dirty="0"/>
          </a:p>
        </p:txBody>
      </p:sp>
      <p:sp>
        <p:nvSpPr>
          <p:cNvPr id="10" name="TextBox 4"/>
          <p:cNvSpPr txBox="1">
            <a:spLocks noChangeArrowheads="1"/>
          </p:cNvSpPr>
          <p:nvPr/>
        </p:nvSpPr>
        <p:spPr bwMode="auto">
          <a:xfrm>
            <a:off x="3089179" y="1384580"/>
            <a:ext cx="3924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dirty="0">
                <a:solidFill>
                  <a:srgbClr val="C00000"/>
                </a:solidFill>
                <a:latin typeface="微软雅黑" pitchFamily="34" charset="-122"/>
                <a:ea typeface="微软雅黑" pitchFamily="34" charset="-122"/>
              </a:rPr>
              <a:t>• </a:t>
            </a:r>
            <a:r>
              <a:rPr lang="zh-CN" altLang="en-US" sz="1600" dirty="0">
                <a:solidFill>
                  <a:srgbClr val="C00000"/>
                </a:solidFill>
                <a:latin typeface="微软雅黑" pitchFamily="34" charset="-122"/>
                <a:ea typeface="微软雅黑" pitchFamily="34" charset="-122"/>
              </a:rPr>
              <a:t>车辆短时间禁止通行</a:t>
            </a:r>
          </a:p>
        </p:txBody>
      </p:sp>
      <p:sp>
        <p:nvSpPr>
          <p:cNvPr id="12" name="TextBox 5"/>
          <p:cNvSpPr txBox="1">
            <a:spLocks noChangeArrowheads="1"/>
          </p:cNvSpPr>
          <p:nvPr/>
        </p:nvSpPr>
        <p:spPr bwMode="auto">
          <a:xfrm>
            <a:off x="3089179" y="1698553"/>
            <a:ext cx="3908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2800">
                <a:latin typeface="微软雅黑" pitchFamily="34" charset="-122"/>
                <a:ea typeface="微软雅黑" pitchFamily="34" charset="-122"/>
              </a:defRPr>
            </a:lvl1pPr>
            <a:lvl2pPr marL="742950" indent="-285750" eaLnBrk="0" hangingPunct="0">
              <a:defRPr>
                <a:latin typeface="Arial" pitchFamily="34" charset="0"/>
                <a:ea typeface="宋体" pitchFamily="2" charset="-122"/>
              </a:defRPr>
            </a:lvl2pPr>
            <a:lvl3pPr marL="1143000" indent="-228600" eaLnBrk="0" hangingPunct="0">
              <a:defRPr>
                <a:latin typeface="Arial" pitchFamily="34" charset="0"/>
                <a:ea typeface="宋体" pitchFamily="2" charset="-122"/>
              </a:defRPr>
            </a:lvl3pPr>
            <a:lvl4pPr marL="1600200" indent="-228600" eaLnBrk="0" hangingPunct="0">
              <a:defRPr>
                <a:latin typeface="Arial" pitchFamily="34" charset="0"/>
                <a:ea typeface="宋体" pitchFamily="2" charset="-122"/>
              </a:defRPr>
            </a:lvl4pPr>
            <a:lvl5pPr marL="2057400" indent="-228600" eaLnBrk="0" hangingPunct="0">
              <a:defRPr>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latin typeface="Arial" pitchFamily="34" charset="0"/>
                <a:ea typeface="宋体" pitchFamily="2" charset="-122"/>
              </a:defRPr>
            </a:lvl9pPr>
          </a:lstStyle>
          <a:p>
            <a:r>
              <a:rPr lang="en-US" altLang="zh-CN" sz="1800" dirty="0">
                <a:solidFill>
                  <a:srgbClr val="C00000"/>
                </a:solidFill>
              </a:rPr>
              <a:t>• </a:t>
            </a:r>
            <a:r>
              <a:rPr lang="zh-CN" altLang="zh-CN" sz="1600" dirty="0">
                <a:solidFill>
                  <a:srgbClr val="C00000"/>
                </a:solidFill>
              </a:rPr>
              <a:t>采用车辆绕道行驶方法实现人车分离</a:t>
            </a:r>
            <a:endParaRPr lang="zh-CN" altLang="en-US" sz="1600" dirty="0">
              <a:solidFill>
                <a:srgbClr val="C00000"/>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0760" y="1205042"/>
            <a:ext cx="3789727" cy="5052969"/>
          </a:xfrm>
          <a:prstGeom prst="rect">
            <a:avLst/>
          </a:prstGeom>
        </p:spPr>
      </p:pic>
    </p:spTree>
    <p:extLst>
      <p:ext uri="{BB962C8B-B14F-4D97-AF65-F5344CB8AC3E}">
        <p14:creationId xmlns:p14="http://schemas.microsoft.com/office/powerpoint/2010/main" val="424948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en-US" altLang="zh-CN" dirty="0"/>
              <a:t>05.</a:t>
            </a:r>
            <a:r>
              <a:rPr lang="zh-CN" altLang="en-US" dirty="0"/>
              <a:t>交通管理</a:t>
            </a:r>
            <a:r>
              <a:rPr lang="en-US" altLang="zh-CN" dirty="0"/>
              <a:t>—</a:t>
            </a:r>
            <a:r>
              <a:rPr lang="zh-CN" altLang="en-US" dirty="0"/>
              <a:t>交通方式</a:t>
            </a:r>
          </a:p>
        </p:txBody>
      </p:sp>
      <p:sp>
        <p:nvSpPr>
          <p:cNvPr id="7" name="文本框 6"/>
          <p:cNvSpPr txBox="1"/>
          <p:nvPr/>
        </p:nvSpPr>
        <p:spPr>
          <a:xfrm>
            <a:off x="857913" y="1342694"/>
            <a:ext cx="2550305" cy="369332"/>
          </a:xfrm>
          <a:prstGeom prst="rect">
            <a:avLst/>
          </a:prstGeom>
          <a:noFill/>
        </p:spPr>
        <p:txBody>
          <a:bodyPr wrap="square" rtlCol="0">
            <a:spAutoFit/>
          </a:bodyPr>
          <a:lstStyle/>
          <a:p>
            <a:r>
              <a:rPr lang="zh-CN" altLang="en-US" b="1" dirty="0"/>
              <a:t>（</a:t>
            </a:r>
            <a:r>
              <a:rPr lang="en-US" altLang="zh-CN" b="1" dirty="0"/>
              <a:t>3</a:t>
            </a:r>
            <a:r>
              <a:rPr lang="zh-CN" altLang="en-US" b="1" dirty="0"/>
              <a:t>）交通方式引导</a:t>
            </a:r>
          </a:p>
        </p:txBody>
      </p:sp>
      <p:sp>
        <p:nvSpPr>
          <p:cNvPr id="26" name="文本框 25"/>
          <p:cNvSpPr txBox="1"/>
          <p:nvPr/>
        </p:nvSpPr>
        <p:spPr>
          <a:xfrm>
            <a:off x="1224202" y="1782712"/>
            <a:ext cx="7282787" cy="3293209"/>
          </a:xfrm>
          <a:prstGeom prst="rect">
            <a:avLst/>
          </a:prstGeom>
          <a:noFill/>
        </p:spPr>
        <p:txBody>
          <a:bodyPr wrap="square" rtlCol="0">
            <a:spAutoFit/>
          </a:bodyPr>
          <a:lstStyle/>
          <a:p>
            <a:pPr marL="285750" indent="-285750">
              <a:lnSpc>
                <a:spcPct val="120000"/>
              </a:lnSpc>
              <a:spcBef>
                <a:spcPts val="600"/>
              </a:spcBef>
              <a:buFont typeface="Arial" panose="020B0604020202020204" pitchFamily="34" charset="0"/>
              <a:buChar char="•"/>
            </a:pPr>
            <a:r>
              <a:rPr lang="zh-CN" altLang="en-US" b="1" dirty="0"/>
              <a:t>限制机动车</a:t>
            </a:r>
            <a:endParaRPr lang="en-US" altLang="zh-CN" b="1" dirty="0"/>
          </a:p>
          <a:p>
            <a:pPr>
              <a:lnSpc>
                <a:spcPct val="130000"/>
              </a:lnSpc>
            </a:pPr>
            <a:r>
              <a:rPr lang="zh-CN" altLang="en-US" sz="1600" dirty="0"/>
              <a:t>     限制机动车进入校园</a:t>
            </a:r>
            <a:endParaRPr lang="en-US" altLang="zh-CN" sz="1600" dirty="0"/>
          </a:p>
          <a:p>
            <a:r>
              <a:rPr lang="zh-CN" altLang="en-US" sz="1400" dirty="0"/>
              <a:t>      限制运输车辆进入校园时段，上下课高峰期禁止进入</a:t>
            </a:r>
            <a:endParaRPr lang="en-US" altLang="zh-CN" sz="1600" dirty="0"/>
          </a:p>
          <a:p>
            <a:pPr>
              <a:lnSpc>
                <a:spcPct val="130000"/>
              </a:lnSpc>
              <a:spcBef>
                <a:spcPts val="600"/>
              </a:spcBef>
            </a:pPr>
            <a:r>
              <a:rPr lang="zh-CN" altLang="en-US" sz="1600" dirty="0"/>
              <a:t>     限制机动车在校园内的行驶</a:t>
            </a:r>
            <a:endParaRPr lang="en-US" altLang="zh-CN" sz="1600" dirty="0"/>
          </a:p>
          <a:p>
            <a:r>
              <a:rPr lang="zh-CN" altLang="en-US" sz="1600" dirty="0"/>
              <a:t>     </a:t>
            </a:r>
            <a:r>
              <a:rPr lang="zh-CN" altLang="en-US" sz="1400" dirty="0"/>
              <a:t>限制机动车行驶路段</a:t>
            </a:r>
            <a:endParaRPr lang="en-US" altLang="zh-CN" sz="1400" dirty="0"/>
          </a:p>
          <a:p>
            <a:pPr marL="285750" indent="-285750">
              <a:lnSpc>
                <a:spcPct val="120000"/>
              </a:lnSpc>
              <a:spcBef>
                <a:spcPts val="600"/>
              </a:spcBef>
              <a:buFont typeface="Arial" panose="020B0604020202020204" pitchFamily="34" charset="0"/>
              <a:buChar char="•"/>
            </a:pPr>
            <a:r>
              <a:rPr lang="zh-CN" altLang="en-US" b="1" dirty="0"/>
              <a:t>鼓励非机动车</a:t>
            </a:r>
            <a:endParaRPr lang="en-US" altLang="zh-CN" b="1" dirty="0"/>
          </a:p>
          <a:p>
            <a:pPr>
              <a:lnSpc>
                <a:spcPct val="130000"/>
              </a:lnSpc>
            </a:pPr>
            <a:r>
              <a:rPr lang="zh-CN" altLang="en-US" sz="1600" dirty="0"/>
              <a:t>     优化自行车通行空间，案例：图书馆前</a:t>
            </a:r>
            <a:endParaRPr lang="en-US" altLang="zh-CN" sz="1600" dirty="0"/>
          </a:p>
          <a:p>
            <a:pPr>
              <a:lnSpc>
                <a:spcPct val="130000"/>
              </a:lnSpc>
            </a:pPr>
            <a:r>
              <a:rPr lang="zh-CN" altLang="en-US" sz="1600" dirty="0"/>
              <a:t>     明确自行车专用通道</a:t>
            </a:r>
            <a:endParaRPr lang="en-US" altLang="zh-CN" sz="1600" dirty="0"/>
          </a:p>
          <a:p>
            <a:pPr>
              <a:lnSpc>
                <a:spcPct val="130000"/>
              </a:lnSpc>
            </a:pPr>
            <a:r>
              <a:rPr lang="en-US" altLang="zh-CN" sz="1600" dirty="0"/>
              <a:t>     </a:t>
            </a:r>
            <a:r>
              <a:rPr lang="zh-CN" altLang="en-US" sz="1600" dirty="0"/>
              <a:t>修建自行车停车棚</a:t>
            </a:r>
            <a:endParaRPr lang="en-US" altLang="zh-CN" sz="1600" dirty="0"/>
          </a:p>
          <a:p>
            <a:pPr>
              <a:lnSpc>
                <a:spcPct val="130000"/>
              </a:lnSpc>
            </a:pPr>
            <a:r>
              <a:rPr lang="zh-CN" altLang="en-US" sz="1600" dirty="0"/>
              <a:t>     废旧自行车回收计划、公共自行车租赁系统</a:t>
            </a:r>
            <a:endParaRPr lang="en-US" altLang="zh-CN" sz="1600" dirty="0"/>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010" t="-9850" r="-128" b="-5896"/>
          <a:stretch/>
        </p:blipFill>
        <p:spPr>
          <a:xfrm>
            <a:off x="4995374" y="591826"/>
            <a:ext cx="7197167" cy="5057924"/>
          </a:xfrm>
          <a:prstGeom prst="diamond">
            <a:avLst/>
          </a:prstGeom>
        </p:spPr>
      </p:pic>
      <p:sp>
        <p:nvSpPr>
          <p:cNvPr id="4" name="矩形 3"/>
          <p:cNvSpPr/>
          <p:nvPr/>
        </p:nvSpPr>
        <p:spPr>
          <a:xfrm rot="17923240">
            <a:off x="8029340" y="2443455"/>
            <a:ext cx="77784" cy="13546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684814">
            <a:off x="9053524" y="3226325"/>
            <a:ext cx="65555" cy="42236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684814">
            <a:off x="9468818" y="2819361"/>
            <a:ext cx="45719" cy="124711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4"/>
          <p:cNvSpPr txBox="1">
            <a:spLocks noChangeArrowheads="1"/>
          </p:cNvSpPr>
          <p:nvPr/>
        </p:nvSpPr>
        <p:spPr bwMode="auto">
          <a:xfrm>
            <a:off x="3089179" y="1384580"/>
            <a:ext cx="3924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dirty="0">
                <a:solidFill>
                  <a:srgbClr val="C00000"/>
                </a:solidFill>
                <a:latin typeface="微软雅黑" pitchFamily="34" charset="-122"/>
                <a:ea typeface="微软雅黑" pitchFamily="34" charset="-122"/>
              </a:rPr>
              <a:t>• </a:t>
            </a:r>
            <a:r>
              <a:rPr lang="zh-CN" altLang="en-US" sz="1600" dirty="0">
                <a:solidFill>
                  <a:srgbClr val="C00000"/>
                </a:solidFill>
                <a:latin typeface="微软雅黑" pitchFamily="34" charset="-122"/>
                <a:ea typeface="微软雅黑" pitchFamily="34" charset="-122"/>
              </a:rPr>
              <a:t>车辆短时间禁止通行</a:t>
            </a:r>
          </a:p>
        </p:txBody>
      </p:sp>
      <p:sp>
        <p:nvSpPr>
          <p:cNvPr id="12" name="TextBox 5"/>
          <p:cNvSpPr txBox="1">
            <a:spLocks noChangeArrowheads="1"/>
          </p:cNvSpPr>
          <p:nvPr/>
        </p:nvSpPr>
        <p:spPr bwMode="auto">
          <a:xfrm>
            <a:off x="3089179" y="1698553"/>
            <a:ext cx="3908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2800">
                <a:latin typeface="微软雅黑" pitchFamily="34" charset="-122"/>
                <a:ea typeface="微软雅黑" pitchFamily="34" charset="-122"/>
              </a:defRPr>
            </a:lvl1pPr>
            <a:lvl2pPr marL="742950" indent="-285750" eaLnBrk="0" hangingPunct="0">
              <a:defRPr>
                <a:latin typeface="Arial" pitchFamily="34" charset="0"/>
                <a:ea typeface="宋体" pitchFamily="2" charset="-122"/>
              </a:defRPr>
            </a:lvl2pPr>
            <a:lvl3pPr marL="1143000" indent="-228600" eaLnBrk="0" hangingPunct="0">
              <a:defRPr>
                <a:latin typeface="Arial" pitchFamily="34" charset="0"/>
                <a:ea typeface="宋体" pitchFamily="2" charset="-122"/>
              </a:defRPr>
            </a:lvl3pPr>
            <a:lvl4pPr marL="1600200" indent="-228600" eaLnBrk="0" hangingPunct="0">
              <a:defRPr>
                <a:latin typeface="Arial" pitchFamily="34" charset="0"/>
                <a:ea typeface="宋体" pitchFamily="2" charset="-122"/>
              </a:defRPr>
            </a:lvl4pPr>
            <a:lvl5pPr marL="2057400" indent="-228600" eaLnBrk="0" hangingPunct="0">
              <a:defRPr>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latin typeface="Arial" pitchFamily="34" charset="0"/>
                <a:ea typeface="宋体" pitchFamily="2" charset="-122"/>
              </a:defRPr>
            </a:lvl9pPr>
          </a:lstStyle>
          <a:p>
            <a:r>
              <a:rPr lang="en-US" altLang="zh-CN" sz="1800" dirty="0">
                <a:solidFill>
                  <a:srgbClr val="C00000"/>
                </a:solidFill>
              </a:rPr>
              <a:t>• </a:t>
            </a:r>
            <a:r>
              <a:rPr lang="zh-CN" altLang="zh-CN" sz="1600" dirty="0">
                <a:solidFill>
                  <a:srgbClr val="C00000"/>
                </a:solidFill>
              </a:rPr>
              <a:t>采用车辆绕道行驶方法实现人车分离</a:t>
            </a:r>
            <a:endParaRPr lang="zh-CN" altLang="en-US" sz="1600" dirty="0">
              <a:solidFill>
                <a:srgbClr val="C00000"/>
              </a:solidFill>
            </a:endParaRPr>
          </a:p>
        </p:txBody>
      </p:sp>
    </p:spTree>
    <p:extLst>
      <p:ext uri="{BB962C8B-B14F-4D97-AF65-F5344CB8AC3E}">
        <p14:creationId xmlns:p14="http://schemas.microsoft.com/office/powerpoint/2010/main" val="395136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en-US" altLang="zh-CN" dirty="0"/>
              <a:t>05.</a:t>
            </a:r>
            <a:r>
              <a:rPr lang="zh-CN" altLang="en-US" dirty="0"/>
              <a:t>交通管理</a:t>
            </a:r>
            <a:r>
              <a:rPr lang="en-US" altLang="zh-CN" dirty="0"/>
              <a:t>—</a:t>
            </a:r>
            <a:r>
              <a:rPr lang="zh-CN" altLang="en-US" dirty="0"/>
              <a:t>交通方式</a:t>
            </a:r>
          </a:p>
        </p:txBody>
      </p:sp>
      <p:sp>
        <p:nvSpPr>
          <p:cNvPr id="7" name="文本框 6"/>
          <p:cNvSpPr txBox="1"/>
          <p:nvPr/>
        </p:nvSpPr>
        <p:spPr>
          <a:xfrm>
            <a:off x="857913" y="1342694"/>
            <a:ext cx="2550305" cy="369332"/>
          </a:xfrm>
          <a:prstGeom prst="rect">
            <a:avLst/>
          </a:prstGeom>
          <a:noFill/>
        </p:spPr>
        <p:txBody>
          <a:bodyPr wrap="square" rtlCol="0">
            <a:spAutoFit/>
          </a:bodyPr>
          <a:lstStyle/>
          <a:p>
            <a:r>
              <a:rPr lang="zh-CN" altLang="en-US" b="1" dirty="0"/>
              <a:t>（</a:t>
            </a:r>
            <a:r>
              <a:rPr lang="en-US" altLang="zh-CN" b="1" dirty="0"/>
              <a:t>3</a:t>
            </a:r>
            <a:r>
              <a:rPr lang="zh-CN" altLang="en-US" b="1" dirty="0"/>
              <a:t>）交通方式引导</a:t>
            </a:r>
          </a:p>
        </p:txBody>
      </p:sp>
      <p:grpSp>
        <p:nvGrpSpPr>
          <p:cNvPr id="3" name="组合 2"/>
          <p:cNvGrpSpPr/>
          <p:nvPr/>
        </p:nvGrpSpPr>
        <p:grpSpPr>
          <a:xfrm>
            <a:off x="1224202" y="1782712"/>
            <a:ext cx="8110989" cy="4770537"/>
            <a:chOff x="1224202" y="1782712"/>
            <a:chExt cx="8110989" cy="4770537"/>
          </a:xfrm>
        </p:grpSpPr>
        <p:sp>
          <p:nvSpPr>
            <p:cNvPr id="26" name="文本框 25"/>
            <p:cNvSpPr txBox="1"/>
            <p:nvPr/>
          </p:nvSpPr>
          <p:spPr>
            <a:xfrm>
              <a:off x="1224202" y="1782712"/>
              <a:ext cx="7282787" cy="4770537"/>
            </a:xfrm>
            <a:prstGeom prst="rect">
              <a:avLst/>
            </a:prstGeom>
            <a:noFill/>
          </p:spPr>
          <p:txBody>
            <a:bodyPr wrap="square" rtlCol="0">
              <a:spAutoFit/>
            </a:bodyPr>
            <a:lstStyle/>
            <a:p>
              <a:pPr marL="285750" indent="-285750">
                <a:lnSpc>
                  <a:spcPct val="120000"/>
                </a:lnSpc>
                <a:spcBef>
                  <a:spcPts val="600"/>
                </a:spcBef>
                <a:buFont typeface="Arial" panose="020B0604020202020204" pitchFamily="34" charset="0"/>
                <a:buChar char="•"/>
              </a:pPr>
              <a:r>
                <a:rPr lang="zh-CN" altLang="en-US" b="1" dirty="0"/>
                <a:t>限制机动车</a:t>
              </a:r>
              <a:endParaRPr lang="en-US" altLang="zh-CN" b="1" dirty="0"/>
            </a:p>
            <a:p>
              <a:pPr>
                <a:lnSpc>
                  <a:spcPct val="130000"/>
                </a:lnSpc>
              </a:pPr>
              <a:r>
                <a:rPr lang="zh-CN" altLang="en-US" sz="1600" dirty="0"/>
                <a:t>     限制机动车进入校园</a:t>
              </a:r>
              <a:endParaRPr lang="en-US" altLang="zh-CN" sz="1600" dirty="0"/>
            </a:p>
            <a:p>
              <a:r>
                <a:rPr lang="zh-CN" altLang="en-US" sz="1400" dirty="0"/>
                <a:t>      限制运输车辆进入校园时段，上下课高峰期禁止进入</a:t>
              </a:r>
              <a:endParaRPr lang="en-US" altLang="zh-CN" sz="1600" dirty="0"/>
            </a:p>
            <a:p>
              <a:pPr>
                <a:lnSpc>
                  <a:spcPct val="130000"/>
                </a:lnSpc>
                <a:spcBef>
                  <a:spcPts val="600"/>
                </a:spcBef>
              </a:pPr>
              <a:r>
                <a:rPr lang="zh-CN" altLang="en-US" sz="1600" dirty="0"/>
                <a:t>     限制机动车在校园内的行驶</a:t>
              </a:r>
              <a:endParaRPr lang="en-US" altLang="zh-CN" sz="1600" dirty="0"/>
            </a:p>
            <a:p>
              <a:r>
                <a:rPr lang="zh-CN" altLang="en-US" sz="1600" dirty="0"/>
                <a:t>     </a:t>
              </a:r>
              <a:r>
                <a:rPr lang="zh-CN" altLang="en-US" sz="1400" dirty="0"/>
                <a:t>限制机动车行驶路段</a:t>
              </a:r>
              <a:endParaRPr lang="en-US" altLang="zh-CN" sz="1400" dirty="0"/>
            </a:p>
            <a:p>
              <a:pPr marL="285750" indent="-285750">
                <a:lnSpc>
                  <a:spcPct val="120000"/>
                </a:lnSpc>
                <a:spcBef>
                  <a:spcPts val="600"/>
                </a:spcBef>
                <a:buFont typeface="Arial" panose="020B0604020202020204" pitchFamily="34" charset="0"/>
                <a:buChar char="•"/>
              </a:pPr>
              <a:r>
                <a:rPr lang="zh-CN" altLang="en-US" b="1" dirty="0"/>
                <a:t>鼓励非机动车</a:t>
              </a:r>
              <a:endParaRPr lang="en-US" altLang="zh-CN" b="1" dirty="0"/>
            </a:p>
            <a:p>
              <a:pPr>
                <a:lnSpc>
                  <a:spcPct val="130000"/>
                </a:lnSpc>
              </a:pPr>
              <a:r>
                <a:rPr lang="zh-CN" altLang="en-US" sz="1600" dirty="0"/>
                <a:t>     优化自行车通行空间，案例：图书馆前、减速带设置</a:t>
              </a:r>
              <a:endParaRPr lang="en-US" altLang="zh-CN" sz="1600" dirty="0"/>
            </a:p>
            <a:p>
              <a:pPr>
                <a:lnSpc>
                  <a:spcPct val="130000"/>
                </a:lnSpc>
              </a:pPr>
              <a:r>
                <a:rPr lang="zh-CN" altLang="en-US" sz="1600" dirty="0"/>
                <a:t>     明确自行车专用通道</a:t>
              </a:r>
              <a:endParaRPr lang="en-US" altLang="zh-CN" sz="1600" dirty="0"/>
            </a:p>
            <a:p>
              <a:pPr>
                <a:lnSpc>
                  <a:spcPct val="130000"/>
                </a:lnSpc>
              </a:pPr>
              <a:r>
                <a:rPr lang="en-US" altLang="zh-CN" sz="1600" dirty="0"/>
                <a:t>     </a:t>
              </a:r>
              <a:r>
                <a:rPr lang="zh-CN" altLang="en-US" sz="1600" dirty="0"/>
                <a:t>修建自行车停车棚</a:t>
              </a:r>
              <a:endParaRPr lang="en-US" altLang="zh-CN" sz="1600" dirty="0"/>
            </a:p>
            <a:p>
              <a:pPr>
                <a:lnSpc>
                  <a:spcPct val="130000"/>
                </a:lnSpc>
              </a:pPr>
              <a:r>
                <a:rPr lang="zh-CN" altLang="en-US" sz="1600" dirty="0"/>
                <a:t>     废旧自行车回收计划、公共自行车租赁系统</a:t>
              </a:r>
              <a:endParaRPr lang="en-US" altLang="zh-CN" sz="1600" dirty="0"/>
            </a:p>
            <a:p>
              <a:pPr marL="285750" indent="-285750">
                <a:lnSpc>
                  <a:spcPct val="120000"/>
                </a:lnSpc>
                <a:spcBef>
                  <a:spcPts val="600"/>
                </a:spcBef>
                <a:buFont typeface="Arial" panose="020B0604020202020204" pitchFamily="34" charset="0"/>
                <a:buChar char="•"/>
              </a:pPr>
              <a:r>
                <a:rPr lang="zh-CN" altLang="en-US" b="1" dirty="0"/>
                <a:t>完善校园公交服务</a:t>
              </a:r>
              <a:endParaRPr lang="en-US" altLang="zh-CN" b="1" dirty="0"/>
            </a:p>
            <a:p>
              <a:pPr>
                <a:lnSpc>
                  <a:spcPct val="130000"/>
                </a:lnSpc>
              </a:pPr>
              <a:r>
                <a:rPr lang="zh-CN" altLang="en-US" sz="1600" dirty="0"/>
                <a:t>     允许校内乘坐校园公交</a:t>
              </a:r>
              <a:endParaRPr lang="en-US" altLang="zh-CN" sz="1600" dirty="0"/>
            </a:p>
            <a:p>
              <a:pPr marL="285750" indent="-285750">
                <a:lnSpc>
                  <a:spcPct val="120000"/>
                </a:lnSpc>
                <a:spcBef>
                  <a:spcPts val="600"/>
                </a:spcBef>
                <a:buFont typeface="Arial" panose="020B0604020202020204" pitchFamily="34" charset="0"/>
                <a:buChar char="•"/>
              </a:pPr>
              <a:r>
                <a:rPr lang="zh-CN" altLang="en-US" b="1" dirty="0"/>
                <a:t>优化步行环境</a:t>
              </a:r>
              <a:endParaRPr lang="en-US" altLang="zh-CN" b="1" dirty="0"/>
            </a:p>
            <a:p>
              <a:endParaRPr lang="zh-CN" altLang="en-US" b="1" dirty="0"/>
            </a:p>
          </p:txBody>
        </p:sp>
        <p:sp>
          <p:nvSpPr>
            <p:cNvPr id="2" name="文本框 1"/>
            <p:cNvSpPr txBox="1"/>
            <p:nvPr/>
          </p:nvSpPr>
          <p:spPr>
            <a:xfrm>
              <a:off x="1504602" y="6120075"/>
              <a:ext cx="7830589" cy="412421"/>
            </a:xfrm>
            <a:prstGeom prst="rect">
              <a:avLst/>
            </a:prstGeom>
            <a:noFill/>
          </p:spPr>
          <p:txBody>
            <a:bodyPr wrap="square" rtlCol="0">
              <a:spAutoFit/>
            </a:bodyPr>
            <a:lstStyle/>
            <a:p>
              <a:pPr>
                <a:lnSpc>
                  <a:spcPct val="130000"/>
                </a:lnSpc>
              </a:pPr>
              <a:r>
                <a:rPr lang="zh-CN" altLang="en-US" sz="1600" dirty="0"/>
                <a:t>从人车分流、步行者优先原则、交通静稳化理念入手，打造安全、舒适的步行环境</a:t>
              </a:r>
            </a:p>
          </p:txBody>
        </p:sp>
      </p:grpSp>
      <p:pic>
        <p:nvPicPr>
          <p:cNvPr id="14" name="图片 12" descr="C:\Users\宏凡\AppData\Roaming\Tencent\Users\1806094707\QQ\WinTemp\RichOle\8{P96RM}U1%H$}ABDK8KK{0.png"/>
          <p:cNvPicPr>
            <a:picLocks noChangeArrowheads="1"/>
          </p:cNvPicPr>
          <p:nvPr/>
        </p:nvPicPr>
        <p:blipFill>
          <a:blip r:embed="rId3">
            <a:extLst>
              <a:ext uri="{28A0092B-C50C-407E-A947-70E740481C1C}">
                <a14:useLocalDpi xmlns:a14="http://schemas.microsoft.com/office/drawing/2010/main" val="0"/>
              </a:ext>
            </a:extLst>
          </a:blip>
          <a:srcRect l="5800" t="8771" r="2888" b="16959"/>
          <a:stretch>
            <a:fillRect/>
          </a:stretch>
        </p:blipFill>
        <p:spPr bwMode="auto">
          <a:xfrm>
            <a:off x="6095205" y="5139000"/>
            <a:ext cx="29718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Tree>
    <p:extLst>
      <p:ext uri="{BB962C8B-B14F-4D97-AF65-F5344CB8AC3E}">
        <p14:creationId xmlns:p14="http://schemas.microsoft.com/office/powerpoint/2010/main" val="27525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4535055" cy="656792"/>
          </a:xfrm>
        </p:spPr>
        <p:txBody>
          <a:bodyPr anchor="b">
            <a:normAutofit/>
          </a:bodyPr>
          <a:lstStyle/>
          <a:p>
            <a:r>
              <a:rPr lang="zh-CN" altLang="en-US" sz="3200" b="0" dirty="0"/>
              <a:t>慢行交通</a:t>
            </a: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06</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1372958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p:txBody>
          <a:bodyPr/>
          <a:lstStyle/>
          <a:p>
            <a:r>
              <a:rPr lang="en-US" altLang="zh-CN" dirty="0"/>
              <a:t>6.1 </a:t>
            </a:r>
            <a:r>
              <a:rPr lang="zh-CN" altLang="en-US" dirty="0"/>
              <a:t>定义</a:t>
            </a: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54</a:t>
            </a:fld>
            <a:endParaRPr lang="zh-CN" altLang="en-US"/>
          </a:p>
        </p:txBody>
      </p:sp>
      <p:sp>
        <p:nvSpPr>
          <p:cNvPr id="8" name="iSļïḑe">
            <a:extLst>
              <a:ext uri="{FF2B5EF4-FFF2-40B4-BE49-F238E27FC236}">
                <a16:creationId xmlns:a16="http://schemas.microsoft.com/office/drawing/2014/main" id="{E7A5C560-AD65-4F5C-9D5B-58B4F07472F2}"/>
              </a:ext>
            </a:extLst>
          </p:cNvPr>
          <p:cNvSpPr txBox="1"/>
          <p:nvPr/>
        </p:nvSpPr>
        <p:spPr>
          <a:xfrm>
            <a:off x="655489" y="1340768"/>
            <a:ext cx="10749111" cy="1322510"/>
          </a:xfrm>
          <a:prstGeom prst="rect">
            <a:avLst/>
          </a:prstGeom>
          <a:noFill/>
        </p:spPr>
        <p:txBody>
          <a:bodyPr wrap="square" lIns="90000" tIns="46800" rIns="90000" bIns="46800">
            <a:normAutofit/>
          </a:bodyPr>
          <a:lstStyle/>
          <a:p>
            <a:pPr algn="just"/>
            <a:r>
              <a:rPr lang="zh-CN" altLang="en-US" sz="2400" b="1" dirty="0"/>
              <a:t>慢行交通系统：</a:t>
            </a:r>
            <a:r>
              <a:rPr lang="zh-CN" altLang="en-US" sz="2400" dirty="0"/>
              <a:t>把步行、自行车等慢速出行方式作为城市交通的主体，引导居民采用“步行</a:t>
            </a:r>
            <a:r>
              <a:rPr lang="en-US" altLang="zh-CN" sz="2400" dirty="0"/>
              <a:t>+</a:t>
            </a:r>
            <a:r>
              <a:rPr lang="zh-CN" altLang="en-US" sz="2400" dirty="0"/>
              <a:t>公交”的出行方式来缓解交通拥堵现状，减少汽车尾气污染，从而营造舒适、安全、便捷、清洁、宁静的城市环境。</a:t>
            </a:r>
          </a:p>
        </p:txBody>
      </p:sp>
      <p:pic>
        <p:nvPicPr>
          <p:cNvPr id="1027" name="Picture 3" descr="C:\Users\dzh\Desktop\u=2726018943,1428245722&amp;fm=26&amp;gp=0.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044" y="3073929"/>
            <a:ext cx="4129200" cy="31036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zh\Desktop\f244ddba10fd4085a9f76afeebb80422.jpeg"/>
          <p:cNvPicPr>
            <a:picLocks noChangeArrowheads="1"/>
          </p:cNvPicPr>
          <p:nvPr/>
        </p:nvPicPr>
        <p:blipFill rotWithShape="1">
          <a:blip r:embed="rId4">
            <a:extLst>
              <a:ext uri="{28A0092B-C50C-407E-A947-70E740481C1C}">
                <a14:useLocalDpi xmlns:a14="http://schemas.microsoft.com/office/drawing/2010/main" val="0"/>
              </a:ext>
            </a:extLst>
          </a:blip>
          <a:srcRect b="12448"/>
          <a:stretch/>
        </p:blipFill>
        <p:spPr bwMode="auto">
          <a:xfrm>
            <a:off x="1329835" y="3073929"/>
            <a:ext cx="4140000" cy="310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695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4DC60-489F-4FB9-B47B-AA8CFAEE2C54}"/>
              </a:ext>
            </a:extLst>
          </p:cNvPr>
          <p:cNvSpPr>
            <a:spLocks noGrp="1"/>
          </p:cNvSpPr>
          <p:nvPr>
            <p:ph type="title"/>
          </p:nvPr>
        </p:nvSpPr>
        <p:spPr/>
        <p:txBody>
          <a:bodyPr/>
          <a:lstStyle/>
          <a:p>
            <a:r>
              <a:rPr lang="en-US" altLang="zh-CN" dirty="0"/>
              <a:t>6.2 </a:t>
            </a:r>
            <a:r>
              <a:rPr lang="zh-CN" altLang="en-US" dirty="0"/>
              <a:t>东南大学慢行交通现状及问题总览</a:t>
            </a:r>
          </a:p>
        </p:txBody>
      </p:sp>
      <p:sp>
        <p:nvSpPr>
          <p:cNvPr id="4" name="灯片编号占位符 3">
            <a:extLst>
              <a:ext uri="{FF2B5EF4-FFF2-40B4-BE49-F238E27FC236}">
                <a16:creationId xmlns:a16="http://schemas.microsoft.com/office/drawing/2014/main" id="{1D9647FE-F9A5-4E11-B2D8-4784CD428415}"/>
              </a:ext>
            </a:extLst>
          </p:cNvPr>
          <p:cNvSpPr>
            <a:spLocks noGrp="1"/>
          </p:cNvSpPr>
          <p:nvPr>
            <p:ph type="sldNum" sz="quarter" idx="12"/>
          </p:nvPr>
        </p:nvSpPr>
        <p:spPr/>
        <p:txBody>
          <a:bodyPr/>
          <a:lstStyle/>
          <a:p>
            <a:fld id="{5DD3DB80-B894-403A-B48E-6FDC1A72010E}" type="slidenum">
              <a:rPr lang="zh-CN" altLang="en-US" smtClean="0"/>
              <a:pPr/>
              <a:t>55</a:t>
            </a:fld>
            <a:endParaRPr lang="zh-CN" altLang="en-US"/>
          </a:p>
        </p:txBody>
      </p:sp>
      <p:sp>
        <p:nvSpPr>
          <p:cNvPr id="63" name="íṣļiḑè">
            <a:extLst>
              <a:ext uri="{FF2B5EF4-FFF2-40B4-BE49-F238E27FC236}">
                <a16:creationId xmlns:a16="http://schemas.microsoft.com/office/drawing/2014/main" id="{81800D0D-7919-42BF-BE2A-DABA32E395E7}"/>
              </a:ext>
            </a:extLst>
          </p:cNvPr>
          <p:cNvSpPr>
            <a:spLocks/>
          </p:cNvSpPr>
          <p:nvPr/>
        </p:nvSpPr>
        <p:spPr bwMode="auto">
          <a:xfrm rot="17157673">
            <a:off x="4204909" y="2799350"/>
            <a:ext cx="196695" cy="196695"/>
          </a:xfrm>
          <a:prstGeom prst="ellipse">
            <a:avLst/>
          </a:prstGeom>
          <a:solidFill>
            <a:schemeClr val="accent1"/>
          </a:solidFill>
          <a:ln>
            <a:noFill/>
          </a:ln>
          <a:effectLst>
            <a:outerShdw blurRad="50800" dist="38100" dir="2700000" algn="tl" rotWithShape="0">
              <a:prstClr val="black">
                <a:alpha val="21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Sľide">
            <a:extLst>
              <a:ext uri="{FF2B5EF4-FFF2-40B4-BE49-F238E27FC236}">
                <a16:creationId xmlns:a16="http://schemas.microsoft.com/office/drawing/2014/main" id="{EAF233BC-C67A-4CC8-9289-76B2E6B0BE00}"/>
              </a:ext>
            </a:extLst>
          </p:cNvPr>
          <p:cNvSpPr>
            <a:spLocks/>
          </p:cNvSpPr>
          <p:nvPr/>
        </p:nvSpPr>
        <p:spPr bwMode="auto">
          <a:xfrm rot="17157673">
            <a:off x="3548949" y="2559424"/>
            <a:ext cx="1492983" cy="696726"/>
          </a:xfrm>
          <a:custGeom>
            <a:avLst/>
            <a:gdLst>
              <a:gd name="T0" fmla="*/ 138 w 312"/>
              <a:gd name="T1" fmla="*/ 68 h 145"/>
              <a:gd name="T2" fmla="*/ 0 w 312"/>
              <a:gd name="T3" fmla="*/ 136 h 145"/>
              <a:gd name="T4" fmla="*/ 9 w 312"/>
              <a:gd name="T5" fmla="*/ 145 h 145"/>
              <a:gd name="T6" fmla="*/ 139 w 312"/>
              <a:gd name="T7" fmla="*/ 81 h 145"/>
              <a:gd name="T8" fmla="*/ 138 w 312"/>
              <a:gd name="T9" fmla="*/ 73 h 145"/>
              <a:gd name="T10" fmla="*/ 138 w 312"/>
              <a:gd name="T11" fmla="*/ 68 h 145"/>
              <a:gd name="T12" fmla="*/ 178 w 312"/>
              <a:gd name="T13" fmla="*/ 68 h 145"/>
              <a:gd name="T14" fmla="*/ 179 w 312"/>
              <a:gd name="T15" fmla="*/ 73 h 145"/>
              <a:gd name="T16" fmla="*/ 177 w 312"/>
              <a:gd name="T17" fmla="*/ 81 h 145"/>
              <a:gd name="T18" fmla="*/ 303 w 312"/>
              <a:gd name="T19" fmla="*/ 140 h 145"/>
              <a:gd name="T20" fmla="*/ 312 w 312"/>
              <a:gd name="T21" fmla="*/ 131 h 145"/>
              <a:gd name="T22" fmla="*/ 178 w 312"/>
              <a:gd name="T23" fmla="*/ 68 h 145"/>
              <a:gd name="T24" fmla="*/ 165 w 312"/>
              <a:gd name="T25" fmla="*/ 0 h 145"/>
              <a:gd name="T26" fmla="*/ 152 w 312"/>
              <a:gd name="T27" fmla="*/ 0 h 145"/>
              <a:gd name="T28" fmla="*/ 152 w 312"/>
              <a:gd name="T29" fmla="*/ 54 h 145"/>
              <a:gd name="T30" fmla="*/ 158 w 312"/>
              <a:gd name="T31" fmla="*/ 53 h 145"/>
              <a:gd name="T32" fmla="*/ 165 w 312"/>
              <a:gd name="T33" fmla="*/ 54 h 145"/>
              <a:gd name="T34" fmla="*/ 165 w 312"/>
              <a:gd name="T3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145">
                <a:moveTo>
                  <a:pt x="138" y="68"/>
                </a:moveTo>
                <a:cubicBezTo>
                  <a:pt x="86" y="73"/>
                  <a:pt x="36" y="97"/>
                  <a:pt x="0" y="136"/>
                </a:cubicBezTo>
                <a:cubicBezTo>
                  <a:pt x="9" y="145"/>
                  <a:pt x="9" y="145"/>
                  <a:pt x="9" y="145"/>
                </a:cubicBezTo>
                <a:cubicBezTo>
                  <a:pt x="43" y="109"/>
                  <a:pt x="90" y="86"/>
                  <a:pt x="139" y="81"/>
                </a:cubicBezTo>
                <a:cubicBezTo>
                  <a:pt x="138" y="79"/>
                  <a:pt x="138" y="76"/>
                  <a:pt x="138" y="73"/>
                </a:cubicBezTo>
                <a:cubicBezTo>
                  <a:pt x="138" y="72"/>
                  <a:pt x="138" y="70"/>
                  <a:pt x="138" y="68"/>
                </a:cubicBezTo>
                <a:moveTo>
                  <a:pt x="178" y="68"/>
                </a:moveTo>
                <a:cubicBezTo>
                  <a:pt x="179" y="70"/>
                  <a:pt x="179" y="72"/>
                  <a:pt x="179" y="73"/>
                </a:cubicBezTo>
                <a:cubicBezTo>
                  <a:pt x="179" y="76"/>
                  <a:pt x="178" y="79"/>
                  <a:pt x="177" y="81"/>
                </a:cubicBezTo>
                <a:cubicBezTo>
                  <a:pt x="225" y="86"/>
                  <a:pt x="269" y="106"/>
                  <a:pt x="303" y="140"/>
                </a:cubicBezTo>
                <a:cubicBezTo>
                  <a:pt x="312" y="131"/>
                  <a:pt x="312" y="131"/>
                  <a:pt x="312" y="131"/>
                </a:cubicBezTo>
                <a:cubicBezTo>
                  <a:pt x="276" y="95"/>
                  <a:pt x="229" y="73"/>
                  <a:pt x="178" y="68"/>
                </a:cubicBezTo>
                <a:moveTo>
                  <a:pt x="165" y="0"/>
                </a:moveTo>
                <a:cubicBezTo>
                  <a:pt x="152" y="0"/>
                  <a:pt x="152" y="0"/>
                  <a:pt x="152" y="0"/>
                </a:cubicBezTo>
                <a:cubicBezTo>
                  <a:pt x="152" y="54"/>
                  <a:pt x="152" y="54"/>
                  <a:pt x="152" y="54"/>
                </a:cubicBezTo>
                <a:cubicBezTo>
                  <a:pt x="154" y="53"/>
                  <a:pt x="156" y="53"/>
                  <a:pt x="158" y="53"/>
                </a:cubicBezTo>
                <a:cubicBezTo>
                  <a:pt x="161" y="53"/>
                  <a:pt x="163" y="53"/>
                  <a:pt x="165" y="54"/>
                </a:cubicBezTo>
                <a:cubicBezTo>
                  <a:pt x="165" y="0"/>
                  <a:pt x="165" y="0"/>
                  <a:pt x="165" y="0"/>
                </a:cubicBezTo>
              </a:path>
            </a:pathLst>
          </a:custGeom>
          <a:solidFill>
            <a:schemeClr val="accent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ś1îḋe">
            <a:extLst>
              <a:ext uri="{FF2B5EF4-FFF2-40B4-BE49-F238E27FC236}">
                <a16:creationId xmlns:a16="http://schemas.microsoft.com/office/drawing/2014/main" id="{C112A6F1-6342-4CF4-AB12-ED3C5038DF38}"/>
              </a:ext>
            </a:extLst>
          </p:cNvPr>
          <p:cNvSpPr>
            <a:spLocks/>
          </p:cNvSpPr>
          <p:nvPr/>
        </p:nvSpPr>
        <p:spPr bwMode="auto">
          <a:xfrm rot="17157673">
            <a:off x="4369172" y="3653311"/>
            <a:ext cx="81759" cy="81759"/>
          </a:xfrm>
          <a:prstGeom prst="ellipse">
            <a:avLst/>
          </a:prstGeom>
          <a:solidFill>
            <a:schemeClr val="accent1"/>
          </a:solidFill>
          <a:ln>
            <a:noFill/>
          </a:ln>
          <a:extLst/>
        </p:spPr>
        <p:txBody>
          <a:bodyPr anchor="ctr"/>
          <a:lstStyle/>
          <a:p>
            <a:pPr algn="ctr"/>
            <a:endParaRPr/>
          </a:p>
        </p:txBody>
      </p:sp>
      <p:sp>
        <p:nvSpPr>
          <p:cNvPr id="66" name="íşḻîḍè">
            <a:extLst>
              <a:ext uri="{FF2B5EF4-FFF2-40B4-BE49-F238E27FC236}">
                <a16:creationId xmlns:a16="http://schemas.microsoft.com/office/drawing/2014/main" id="{2FB82B76-004A-46AA-B528-D8D6F9F783C3}"/>
              </a:ext>
            </a:extLst>
          </p:cNvPr>
          <p:cNvSpPr>
            <a:spLocks/>
          </p:cNvSpPr>
          <p:nvPr/>
        </p:nvSpPr>
        <p:spPr bwMode="auto">
          <a:xfrm rot="17157673">
            <a:off x="3921028" y="2759792"/>
            <a:ext cx="85314" cy="86498"/>
          </a:xfrm>
          <a:prstGeom prst="ellipse">
            <a:avLst/>
          </a:prstGeom>
          <a:solidFill>
            <a:schemeClr val="accent1"/>
          </a:solidFill>
          <a:ln>
            <a:noFill/>
          </a:ln>
          <a:extLst/>
        </p:spPr>
        <p:txBody>
          <a:bodyPr anchor="ctr"/>
          <a:lstStyle/>
          <a:p>
            <a:pPr algn="ctr"/>
            <a:endParaRPr/>
          </a:p>
        </p:txBody>
      </p:sp>
      <p:sp>
        <p:nvSpPr>
          <p:cNvPr id="67" name="iṣļiḍè">
            <a:extLst>
              <a:ext uri="{FF2B5EF4-FFF2-40B4-BE49-F238E27FC236}">
                <a16:creationId xmlns:a16="http://schemas.microsoft.com/office/drawing/2014/main" id="{15C0FD36-E5BD-4E92-8CF8-A8A885E258FE}"/>
              </a:ext>
            </a:extLst>
          </p:cNvPr>
          <p:cNvSpPr>
            <a:spLocks/>
          </p:cNvSpPr>
          <p:nvPr/>
        </p:nvSpPr>
        <p:spPr bwMode="auto">
          <a:xfrm rot="17157673">
            <a:off x="4744893" y="2253512"/>
            <a:ext cx="85314" cy="86498"/>
          </a:xfrm>
          <a:prstGeom prst="ellipse">
            <a:avLst/>
          </a:prstGeom>
          <a:solidFill>
            <a:schemeClr val="accent1"/>
          </a:solidFill>
          <a:ln>
            <a:noFill/>
          </a:ln>
          <a:extLst/>
        </p:spPr>
        <p:txBody>
          <a:bodyPr anchor="ctr"/>
          <a:lstStyle/>
          <a:p>
            <a:pPr algn="ctr"/>
            <a:endParaRPr/>
          </a:p>
        </p:txBody>
      </p:sp>
      <p:sp>
        <p:nvSpPr>
          <p:cNvPr id="68" name="iś1iḍé">
            <a:extLst>
              <a:ext uri="{FF2B5EF4-FFF2-40B4-BE49-F238E27FC236}">
                <a16:creationId xmlns:a16="http://schemas.microsoft.com/office/drawing/2014/main" id="{7F11A931-1F9A-45BC-8404-DA47BC4ECF6E}"/>
              </a:ext>
            </a:extLst>
          </p:cNvPr>
          <p:cNvSpPr>
            <a:spLocks/>
          </p:cNvSpPr>
          <p:nvPr/>
        </p:nvSpPr>
        <p:spPr bwMode="auto">
          <a:xfrm rot="17157673">
            <a:off x="4258369" y="2851673"/>
            <a:ext cx="91238" cy="91238"/>
          </a:xfrm>
          <a:prstGeom prst="ellipse">
            <a:avLst/>
          </a:prstGeom>
          <a:solidFill>
            <a:srgbClr val="E6E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ṣlíḓé">
            <a:extLst>
              <a:ext uri="{FF2B5EF4-FFF2-40B4-BE49-F238E27FC236}">
                <a16:creationId xmlns:a16="http://schemas.microsoft.com/office/drawing/2014/main" id="{1193E63D-932D-44BB-8BC0-C2ECF61EBC67}"/>
              </a:ext>
            </a:extLst>
          </p:cNvPr>
          <p:cNvSpPr/>
          <p:nvPr/>
        </p:nvSpPr>
        <p:spPr>
          <a:xfrm>
            <a:off x="4500410" y="2435071"/>
            <a:ext cx="1471983" cy="1471983"/>
          </a:xfrm>
          <a:prstGeom prst="ellipse">
            <a:avLst/>
          </a:prstGeom>
          <a:solidFill>
            <a:srgbClr val="FAFA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7" name="is1îďe">
            <a:extLst>
              <a:ext uri="{FF2B5EF4-FFF2-40B4-BE49-F238E27FC236}">
                <a16:creationId xmlns:a16="http://schemas.microsoft.com/office/drawing/2014/main" id="{B0B575B6-A000-4204-99C3-8256871BB86E}"/>
              </a:ext>
            </a:extLst>
          </p:cNvPr>
          <p:cNvSpPr>
            <a:spLocks/>
          </p:cNvSpPr>
          <p:nvPr/>
        </p:nvSpPr>
        <p:spPr bwMode="auto">
          <a:xfrm>
            <a:off x="4585888" y="2518771"/>
            <a:ext cx="1301027" cy="1304582"/>
          </a:xfrm>
          <a:prstGeom prst="ellipse">
            <a:avLst/>
          </a:prstGeom>
          <a:solidFill>
            <a:schemeClr val="bg1">
              <a:alpha val="80000"/>
            </a:schemeClr>
          </a:solidFill>
          <a:ln>
            <a:noFill/>
          </a:ln>
        </p:spPr>
        <p:txBody>
          <a:bodyPr anchor="ctr"/>
          <a:lstStyle/>
          <a:p>
            <a:pPr algn="ctr"/>
            <a:endParaRPr/>
          </a:p>
        </p:txBody>
      </p:sp>
      <p:sp>
        <p:nvSpPr>
          <p:cNvPr id="58" name="ïṡḻíḓê">
            <a:extLst>
              <a:ext uri="{FF2B5EF4-FFF2-40B4-BE49-F238E27FC236}">
                <a16:creationId xmlns:a16="http://schemas.microsoft.com/office/drawing/2014/main" id="{F49DFC2D-03EC-4D30-AFA8-D7F59E94E9D6}"/>
              </a:ext>
            </a:extLst>
          </p:cNvPr>
          <p:cNvSpPr>
            <a:spLocks/>
          </p:cNvSpPr>
          <p:nvPr/>
        </p:nvSpPr>
        <p:spPr bwMode="auto">
          <a:xfrm>
            <a:off x="4698618" y="2641670"/>
            <a:ext cx="1047457" cy="105101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ṧlíďê">
            <a:extLst>
              <a:ext uri="{FF2B5EF4-FFF2-40B4-BE49-F238E27FC236}">
                <a16:creationId xmlns:a16="http://schemas.microsoft.com/office/drawing/2014/main" id="{D5800F9B-0363-4A4B-810D-F1A42F9A89B6}"/>
              </a:ext>
            </a:extLst>
          </p:cNvPr>
          <p:cNvSpPr>
            <a:spLocks/>
          </p:cNvSpPr>
          <p:nvPr/>
        </p:nvSpPr>
        <p:spPr bwMode="auto">
          <a:xfrm>
            <a:off x="4698618" y="2641670"/>
            <a:ext cx="607857" cy="566385"/>
          </a:xfrm>
          <a:custGeom>
            <a:avLst/>
            <a:gdLst>
              <a:gd name="T0" fmla="*/ 0 w 127"/>
              <a:gd name="T1" fmla="*/ 118 h 118"/>
              <a:gd name="T2" fmla="*/ 0 w 127"/>
              <a:gd name="T3" fmla="*/ 117 h 118"/>
              <a:gd name="T4" fmla="*/ 0 w 127"/>
              <a:gd name="T5" fmla="*/ 117 h 118"/>
              <a:gd name="T6" fmla="*/ 0 w 127"/>
              <a:gd name="T7" fmla="*/ 116 h 118"/>
              <a:gd name="T8" fmla="*/ 0 w 127"/>
              <a:gd name="T9" fmla="*/ 115 h 118"/>
              <a:gd name="T10" fmla="*/ 0 w 127"/>
              <a:gd name="T11" fmla="*/ 115 h 118"/>
              <a:gd name="T12" fmla="*/ 0 w 127"/>
              <a:gd name="T13" fmla="*/ 114 h 118"/>
              <a:gd name="T14" fmla="*/ 0 w 127"/>
              <a:gd name="T15" fmla="*/ 113 h 118"/>
              <a:gd name="T16" fmla="*/ 0 w 127"/>
              <a:gd name="T17" fmla="*/ 113 h 118"/>
              <a:gd name="T18" fmla="*/ 0 w 127"/>
              <a:gd name="T19" fmla="*/ 113 h 118"/>
              <a:gd name="T20" fmla="*/ 0 w 127"/>
              <a:gd name="T21" fmla="*/ 112 h 118"/>
              <a:gd name="T22" fmla="*/ 0 w 127"/>
              <a:gd name="T23" fmla="*/ 112 h 118"/>
              <a:gd name="T24" fmla="*/ 0 w 127"/>
              <a:gd name="T25" fmla="*/ 111 h 118"/>
              <a:gd name="T26" fmla="*/ 0 w 127"/>
              <a:gd name="T27" fmla="*/ 111 h 118"/>
              <a:gd name="T28" fmla="*/ 0 w 127"/>
              <a:gd name="T29" fmla="*/ 111 h 118"/>
              <a:gd name="T30" fmla="*/ 0 w 127"/>
              <a:gd name="T31" fmla="*/ 110 h 118"/>
              <a:gd name="T32" fmla="*/ 0 w 127"/>
              <a:gd name="T33" fmla="*/ 110 h 118"/>
              <a:gd name="T34" fmla="*/ 127 w 127"/>
              <a:gd name="T35" fmla="*/ 2 h 118"/>
              <a:gd name="T36" fmla="*/ 126 w 127"/>
              <a:gd name="T37" fmla="*/ 1 h 118"/>
              <a:gd name="T38" fmla="*/ 125 w 127"/>
              <a:gd name="T39" fmla="*/ 1 h 118"/>
              <a:gd name="T40" fmla="*/ 125 w 127"/>
              <a:gd name="T41" fmla="*/ 1 h 118"/>
              <a:gd name="T42" fmla="*/ 124 w 127"/>
              <a:gd name="T43" fmla="*/ 1 h 118"/>
              <a:gd name="T44" fmla="*/ 124 w 127"/>
              <a:gd name="T45" fmla="*/ 1 h 118"/>
              <a:gd name="T46" fmla="*/ 123 w 127"/>
              <a:gd name="T47" fmla="*/ 1 h 118"/>
              <a:gd name="T48" fmla="*/ 123 w 127"/>
              <a:gd name="T49" fmla="*/ 1 h 118"/>
              <a:gd name="T50" fmla="*/ 123 w 127"/>
              <a:gd name="T51" fmla="*/ 1 h 118"/>
              <a:gd name="T52" fmla="*/ 122 w 127"/>
              <a:gd name="T53" fmla="*/ 1 h 118"/>
              <a:gd name="T54" fmla="*/ 122 w 127"/>
              <a:gd name="T55" fmla="*/ 1 h 118"/>
              <a:gd name="T56" fmla="*/ 121 w 127"/>
              <a:gd name="T57" fmla="*/ 1 h 118"/>
              <a:gd name="T58" fmla="*/ 121 w 127"/>
              <a:gd name="T59" fmla="*/ 1 h 118"/>
              <a:gd name="T60" fmla="*/ 121 w 127"/>
              <a:gd name="T61" fmla="*/ 1 h 118"/>
              <a:gd name="T62" fmla="*/ 120 w 127"/>
              <a:gd name="T63" fmla="*/ 1 h 118"/>
              <a:gd name="T64" fmla="*/ 120 w 127"/>
              <a:gd name="T65" fmla="*/ 1 h 118"/>
              <a:gd name="T66" fmla="*/ 120 w 127"/>
              <a:gd name="T67" fmla="*/ 1 h 118"/>
              <a:gd name="T68" fmla="*/ 119 w 127"/>
              <a:gd name="T69" fmla="*/ 1 h 118"/>
              <a:gd name="T70" fmla="*/ 119 w 127"/>
              <a:gd name="T71" fmla="*/ 1 h 118"/>
              <a:gd name="T72" fmla="*/ 119 w 127"/>
              <a:gd name="T73" fmla="*/ 0 h 118"/>
              <a:gd name="T74" fmla="*/ 118 w 127"/>
              <a:gd name="T75" fmla="*/ 0 h 118"/>
              <a:gd name="T76" fmla="*/ 118 w 127"/>
              <a:gd name="T77" fmla="*/ 0 h 118"/>
              <a:gd name="T78" fmla="*/ 118 w 127"/>
              <a:gd name="T79" fmla="*/ 0 h 118"/>
              <a:gd name="T80" fmla="*/ 117 w 127"/>
              <a:gd name="T81" fmla="*/ 0 h 118"/>
              <a:gd name="T82" fmla="*/ 117 w 127"/>
              <a:gd name="T83" fmla="*/ 0 h 118"/>
              <a:gd name="T84" fmla="*/ 116 w 127"/>
              <a:gd name="T85" fmla="*/ 0 h 118"/>
              <a:gd name="T86" fmla="*/ 116 w 127"/>
              <a:gd name="T87" fmla="*/ 0 h 118"/>
              <a:gd name="T88" fmla="*/ 116 w 127"/>
              <a:gd name="T89" fmla="*/ 0 h 118"/>
              <a:gd name="T90" fmla="*/ 115 w 127"/>
              <a:gd name="T91" fmla="*/ 0 h 118"/>
              <a:gd name="T92" fmla="*/ 115 w 127"/>
              <a:gd name="T93" fmla="*/ 0 h 118"/>
              <a:gd name="T94" fmla="*/ 115 w 127"/>
              <a:gd name="T95" fmla="*/ 0 h 118"/>
              <a:gd name="T96" fmla="*/ 114 w 127"/>
              <a:gd name="T97" fmla="*/ 0 h 118"/>
              <a:gd name="T98" fmla="*/ 114 w 127"/>
              <a:gd name="T99" fmla="*/ 0 h 118"/>
              <a:gd name="T100" fmla="*/ 113 w 127"/>
              <a:gd name="T101" fmla="*/ 0 h 118"/>
              <a:gd name="T102" fmla="*/ 113 w 127"/>
              <a:gd name="T103" fmla="*/ 0 h 118"/>
              <a:gd name="T104" fmla="*/ 113 w 127"/>
              <a:gd name="T105" fmla="*/ 0 h 118"/>
              <a:gd name="T106" fmla="*/ 112 w 127"/>
              <a:gd name="T107" fmla="*/ 0 h 118"/>
              <a:gd name="T108" fmla="*/ 112 w 127"/>
              <a:gd name="T109" fmla="*/ 0 h 118"/>
              <a:gd name="T110" fmla="*/ 112 w 127"/>
              <a:gd name="T111" fmla="*/ 0 h 118"/>
              <a:gd name="T112" fmla="*/ 111 w 127"/>
              <a:gd name="T113" fmla="*/ 0 h 118"/>
              <a:gd name="T114" fmla="*/ 111 w 127"/>
              <a:gd name="T115" fmla="*/ 0 h 118"/>
              <a:gd name="T116" fmla="*/ 111 w 127"/>
              <a:gd name="T117" fmla="*/ 0 h 118"/>
              <a:gd name="T118" fmla="*/ 110 w 127"/>
              <a:gd name="T119" fmla="*/ 0 h 118"/>
              <a:gd name="T120" fmla="*/ 110 w 127"/>
              <a:gd name="T121" fmla="*/ 0 h 118"/>
              <a:gd name="T122" fmla="*/ 110 w 127"/>
              <a:gd name="T1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18">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7"/>
                </a:moveTo>
                <a:cubicBezTo>
                  <a:pt x="0" y="117"/>
                  <a:pt x="0" y="117"/>
                  <a:pt x="0" y="117"/>
                </a:cubicBezTo>
                <a:cubicBezTo>
                  <a:pt x="0" y="117"/>
                  <a:pt x="0" y="117"/>
                  <a:pt x="0" y="117"/>
                </a:cubicBezTo>
                <a:moveTo>
                  <a:pt x="0" y="117"/>
                </a:moveTo>
                <a:cubicBezTo>
                  <a:pt x="0" y="117"/>
                  <a:pt x="0" y="117"/>
                  <a:pt x="0" y="117"/>
                </a:cubicBezTo>
                <a:cubicBezTo>
                  <a:pt x="0" y="117"/>
                  <a:pt x="0" y="117"/>
                  <a:pt x="0" y="117"/>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0"/>
                </a:moveTo>
                <a:cubicBezTo>
                  <a:pt x="0" y="110"/>
                  <a:pt x="0" y="110"/>
                  <a:pt x="0" y="111"/>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127" y="2"/>
                </a:moveTo>
                <a:cubicBezTo>
                  <a:pt x="127" y="2"/>
                  <a:pt x="127" y="2"/>
                  <a:pt x="127" y="2"/>
                </a:cubicBezTo>
                <a:cubicBezTo>
                  <a:pt x="127" y="2"/>
                  <a:pt x="127" y="2"/>
                  <a:pt x="127" y="2"/>
                </a:cubicBezTo>
                <a:moveTo>
                  <a:pt x="127" y="1"/>
                </a:moveTo>
                <a:cubicBezTo>
                  <a:pt x="127" y="1"/>
                  <a:pt x="127" y="1"/>
                  <a:pt x="127" y="1"/>
                </a:cubicBezTo>
                <a:cubicBezTo>
                  <a:pt x="127" y="1"/>
                  <a:pt x="127" y="1"/>
                  <a:pt x="127" y="1"/>
                </a:cubicBezTo>
                <a:moveTo>
                  <a:pt x="126" y="1"/>
                </a:moveTo>
                <a:cubicBezTo>
                  <a:pt x="126" y="1"/>
                  <a:pt x="126" y="1"/>
                  <a:pt x="126" y="1"/>
                </a:cubicBezTo>
                <a:cubicBezTo>
                  <a:pt x="126" y="1"/>
                  <a:pt x="126" y="1"/>
                  <a:pt x="126" y="1"/>
                </a:cubicBezTo>
                <a:moveTo>
                  <a:pt x="126" y="1"/>
                </a:moveTo>
                <a:cubicBezTo>
                  <a:pt x="126" y="1"/>
                  <a:pt x="126" y="1"/>
                  <a:pt x="126" y="1"/>
                </a:cubicBezTo>
                <a:cubicBezTo>
                  <a:pt x="126" y="1"/>
                  <a:pt x="126" y="1"/>
                  <a:pt x="126"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8" y="0"/>
                </a:moveTo>
                <a:cubicBezTo>
                  <a:pt x="118" y="0"/>
                  <a:pt x="119" y="0"/>
                  <a:pt x="119" y="0"/>
                </a:cubicBezTo>
                <a:cubicBezTo>
                  <a:pt x="119"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7" y="0"/>
                </a:moveTo>
                <a:cubicBezTo>
                  <a:pt x="117" y="0"/>
                  <a:pt x="117" y="0"/>
                  <a:pt x="118"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3" y="0"/>
                </a:moveTo>
                <a:cubicBezTo>
                  <a:pt x="113" y="0"/>
                  <a:pt x="114" y="0"/>
                  <a:pt x="114" y="0"/>
                </a:cubicBezTo>
                <a:cubicBezTo>
                  <a:pt x="114"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path>
            </a:pathLst>
          </a:custGeom>
          <a:solidFill>
            <a:srgbClr val="B2B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ḷïdé">
            <a:extLst>
              <a:ext uri="{FF2B5EF4-FFF2-40B4-BE49-F238E27FC236}">
                <a16:creationId xmlns:a16="http://schemas.microsoft.com/office/drawing/2014/main" id="{A43C6B63-647C-4E2C-83B6-02F463612986}"/>
              </a:ext>
            </a:extLst>
          </p:cNvPr>
          <p:cNvSpPr>
            <a:spLocks/>
          </p:cNvSpPr>
          <p:nvPr/>
        </p:nvSpPr>
        <p:spPr bwMode="auto">
          <a:xfrm>
            <a:off x="4698618" y="2641670"/>
            <a:ext cx="943186" cy="945555"/>
          </a:xfrm>
          <a:custGeom>
            <a:avLst/>
            <a:gdLst>
              <a:gd name="T0" fmla="*/ 0 w 197"/>
              <a:gd name="T1" fmla="*/ 110 h 197"/>
              <a:gd name="T2" fmla="*/ 0 w 197"/>
              <a:gd name="T3" fmla="*/ 110 h 197"/>
              <a:gd name="T4" fmla="*/ 0 w 197"/>
              <a:gd name="T5" fmla="*/ 111 h 197"/>
              <a:gd name="T6" fmla="*/ 0 w 197"/>
              <a:gd name="T7" fmla="*/ 111 h 197"/>
              <a:gd name="T8" fmla="*/ 0 w 197"/>
              <a:gd name="T9" fmla="*/ 112 h 197"/>
              <a:gd name="T10" fmla="*/ 0 w 197"/>
              <a:gd name="T11" fmla="*/ 112 h 197"/>
              <a:gd name="T12" fmla="*/ 0 w 197"/>
              <a:gd name="T13" fmla="*/ 113 h 197"/>
              <a:gd name="T14" fmla="*/ 0 w 197"/>
              <a:gd name="T15" fmla="*/ 113 h 197"/>
              <a:gd name="T16" fmla="*/ 0 w 197"/>
              <a:gd name="T17" fmla="*/ 114 h 197"/>
              <a:gd name="T18" fmla="*/ 0 w 197"/>
              <a:gd name="T19" fmla="*/ 114 h 197"/>
              <a:gd name="T20" fmla="*/ 0 w 197"/>
              <a:gd name="T21" fmla="*/ 115 h 197"/>
              <a:gd name="T22" fmla="*/ 0 w 197"/>
              <a:gd name="T23" fmla="*/ 116 h 197"/>
              <a:gd name="T24" fmla="*/ 0 w 197"/>
              <a:gd name="T25" fmla="*/ 117 h 197"/>
              <a:gd name="T26" fmla="*/ 0 w 197"/>
              <a:gd name="T27" fmla="*/ 118 h 197"/>
              <a:gd name="T28" fmla="*/ 0 w 197"/>
              <a:gd name="T29" fmla="*/ 118 h 197"/>
              <a:gd name="T30" fmla="*/ 197 w 197"/>
              <a:gd name="T31" fmla="*/ 44 h 197"/>
              <a:gd name="T32" fmla="*/ 127 w 197"/>
              <a:gd name="T33" fmla="*/ 1 h 197"/>
              <a:gd name="T34" fmla="*/ 126 w 197"/>
              <a:gd name="T35" fmla="*/ 1 h 197"/>
              <a:gd name="T36" fmla="*/ 125 w 197"/>
              <a:gd name="T37" fmla="*/ 1 h 197"/>
              <a:gd name="T38" fmla="*/ 124 w 197"/>
              <a:gd name="T39" fmla="*/ 1 h 197"/>
              <a:gd name="T40" fmla="*/ 124 w 197"/>
              <a:gd name="T41" fmla="*/ 1 h 197"/>
              <a:gd name="T42" fmla="*/ 123 w 197"/>
              <a:gd name="T43" fmla="*/ 1 h 197"/>
              <a:gd name="T44" fmla="*/ 123 w 197"/>
              <a:gd name="T45" fmla="*/ 1 h 197"/>
              <a:gd name="T46" fmla="*/ 122 w 197"/>
              <a:gd name="T47" fmla="*/ 1 h 197"/>
              <a:gd name="T48" fmla="*/ 122 w 197"/>
              <a:gd name="T49" fmla="*/ 1 h 197"/>
              <a:gd name="T50" fmla="*/ 121 w 197"/>
              <a:gd name="T51" fmla="*/ 1 h 197"/>
              <a:gd name="T52" fmla="*/ 121 w 197"/>
              <a:gd name="T53" fmla="*/ 1 h 197"/>
              <a:gd name="T54" fmla="*/ 120 w 197"/>
              <a:gd name="T55" fmla="*/ 1 h 197"/>
              <a:gd name="T56" fmla="*/ 120 w 197"/>
              <a:gd name="T57" fmla="*/ 1 h 197"/>
              <a:gd name="T58" fmla="*/ 120 w 197"/>
              <a:gd name="T59" fmla="*/ 1 h 197"/>
              <a:gd name="T60" fmla="*/ 119 w 197"/>
              <a:gd name="T61" fmla="*/ 1 h 197"/>
              <a:gd name="T62" fmla="*/ 119 w 197"/>
              <a:gd name="T63" fmla="*/ 1 h 197"/>
              <a:gd name="T64" fmla="*/ 118 w 197"/>
              <a:gd name="T65" fmla="*/ 0 h 197"/>
              <a:gd name="T66" fmla="*/ 118 w 197"/>
              <a:gd name="T67" fmla="*/ 0 h 197"/>
              <a:gd name="T68" fmla="*/ 117 w 197"/>
              <a:gd name="T69" fmla="*/ 0 h 197"/>
              <a:gd name="T70" fmla="*/ 117 w 197"/>
              <a:gd name="T71" fmla="*/ 0 h 197"/>
              <a:gd name="T72" fmla="*/ 117 w 197"/>
              <a:gd name="T73" fmla="*/ 0 h 197"/>
              <a:gd name="T74" fmla="*/ 116 w 197"/>
              <a:gd name="T75" fmla="*/ 0 h 197"/>
              <a:gd name="T76" fmla="*/ 116 w 197"/>
              <a:gd name="T77" fmla="*/ 0 h 197"/>
              <a:gd name="T78" fmla="*/ 115 w 197"/>
              <a:gd name="T79" fmla="*/ 0 h 197"/>
              <a:gd name="T80" fmla="*/ 115 w 197"/>
              <a:gd name="T81" fmla="*/ 0 h 197"/>
              <a:gd name="T82" fmla="*/ 114 w 197"/>
              <a:gd name="T83" fmla="*/ 0 h 197"/>
              <a:gd name="T84" fmla="*/ 114 w 197"/>
              <a:gd name="T85" fmla="*/ 0 h 197"/>
              <a:gd name="T86" fmla="*/ 113 w 197"/>
              <a:gd name="T87" fmla="*/ 0 h 197"/>
              <a:gd name="T88" fmla="*/ 113 w 197"/>
              <a:gd name="T89" fmla="*/ 0 h 197"/>
              <a:gd name="T90" fmla="*/ 113 w 197"/>
              <a:gd name="T91" fmla="*/ 0 h 197"/>
              <a:gd name="T92" fmla="*/ 112 w 197"/>
              <a:gd name="T93" fmla="*/ 0 h 197"/>
              <a:gd name="T94" fmla="*/ 112 w 197"/>
              <a:gd name="T95" fmla="*/ 0 h 197"/>
              <a:gd name="T96" fmla="*/ 111 w 197"/>
              <a:gd name="T97" fmla="*/ 0 h 197"/>
              <a:gd name="T98" fmla="*/ 111 w 197"/>
              <a:gd name="T99" fmla="*/ 0 h 197"/>
              <a:gd name="T100" fmla="*/ 111 w 197"/>
              <a:gd name="T101" fmla="*/ 0 h 197"/>
              <a:gd name="T102" fmla="*/ 110 w 197"/>
              <a:gd name="T103" fmla="*/ 0 h 197"/>
              <a:gd name="T104" fmla="*/ 110 w 197"/>
              <a:gd name="T105" fmla="*/ 0 h 197"/>
              <a:gd name="T106" fmla="*/ 109 w 197"/>
              <a:gd name="T10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97">
                <a:moveTo>
                  <a:pt x="109" y="0"/>
                </a:moveTo>
                <a:cubicBezTo>
                  <a:pt x="49" y="0"/>
                  <a:pt x="0" y="49"/>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7"/>
                </a:cubicBezTo>
                <a:cubicBezTo>
                  <a:pt x="0" y="117"/>
                  <a:pt x="0" y="117"/>
                  <a:pt x="0" y="117"/>
                </a:cubicBezTo>
                <a:cubicBezTo>
                  <a:pt x="0" y="117"/>
                  <a:pt x="0" y="117"/>
                  <a:pt x="0" y="117"/>
                </a:cubicBezTo>
                <a:cubicBezTo>
                  <a:pt x="0" y="117"/>
                  <a:pt x="0" y="117"/>
                  <a:pt x="0" y="117"/>
                </a:cubicBezTo>
                <a:cubicBezTo>
                  <a:pt x="0" y="117"/>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3" y="151"/>
                  <a:pt x="19" y="179"/>
                  <a:pt x="44" y="197"/>
                </a:cubicBezTo>
                <a:cubicBezTo>
                  <a:pt x="30" y="179"/>
                  <a:pt x="22" y="156"/>
                  <a:pt x="22" y="132"/>
                </a:cubicBezTo>
                <a:cubicBezTo>
                  <a:pt x="22" y="71"/>
                  <a:pt x="71" y="22"/>
                  <a:pt x="131" y="22"/>
                </a:cubicBezTo>
                <a:cubicBezTo>
                  <a:pt x="156" y="22"/>
                  <a:pt x="179" y="30"/>
                  <a:pt x="197" y="44"/>
                </a:cubicBezTo>
                <a:cubicBezTo>
                  <a:pt x="181" y="22"/>
                  <a:pt x="156" y="6"/>
                  <a:pt x="127" y="2"/>
                </a:cubicBezTo>
                <a:cubicBezTo>
                  <a:pt x="127" y="2"/>
                  <a:pt x="127" y="2"/>
                  <a:pt x="127" y="2"/>
                </a:cubicBezTo>
                <a:cubicBezTo>
                  <a:pt x="127" y="2"/>
                  <a:pt x="127" y="2"/>
                  <a:pt x="127" y="1"/>
                </a:cubicBezTo>
                <a:cubicBezTo>
                  <a:pt x="127" y="1"/>
                  <a:pt x="127" y="1"/>
                  <a:pt x="127" y="1"/>
                </a:cubicBezTo>
                <a:cubicBezTo>
                  <a:pt x="127" y="1"/>
                  <a:pt x="127" y="1"/>
                  <a:pt x="126" y="1"/>
                </a:cubicBezTo>
                <a:cubicBezTo>
                  <a:pt x="126" y="1"/>
                  <a:pt x="126" y="1"/>
                  <a:pt x="126" y="1"/>
                </a:cubicBezTo>
                <a:cubicBezTo>
                  <a:pt x="126" y="1"/>
                  <a:pt x="126" y="1"/>
                  <a:pt x="126" y="1"/>
                </a:cubicBezTo>
                <a:cubicBezTo>
                  <a:pt x="126" y="1"/>
                  <a:pt x="126" y="1"/>
                  <a:pt x="126" y="1"/>
                </a:cubicBezTo>
                <a:cubicBezTo>
                  <a:pt x="126" y="1"/>
                  <a:pt x="126"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0"/>
                  <a:pt x="119" y="0"/>
                  <a:pt x="119" y="0"/>
                </a:cubicBezTo>
                <a:cubicBezTo>
                  <a:pt x="119"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09" y="0"/>
                  <a:pt x="109" y="0"/>
                  <a:pt x="109" y="0"/>
                </a:cubicBezTo>
                <a:cubicBezTo>
                  <a:pt x="109" y="0"/>
                  <a:pt x="109" y="0"/>
                  <a:pt x="109" y="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Sḻíďé">
            <a:extLst>
              <a:ext uri="{FF2B5EF4-FFF2-40B4-BE49-F238E27FC236}">
                <a16:creationId xmlns:a16="http://schemas.microsoft.com/office/drawing/2014/main" id="{C2E0AC3F-1F85-47A4-A7FF-D4EA4A4A1E15}"/>
              </a:ext>
            </a:extLst>
          </p:cNvPr>
          <p:cNvSpPr>
            <a:spLocks/>
          </p:cNvSpPr>
          <p:nvPr/>
        </p:nvSpPr>
        <p:spPr bwMode="auto">
          <a:xfrm>
            <a:off x="5827835" y="2670108"/>
            <a:ext cx="133894" cy="177736"/>
          </a:xfrm>
          <a:custGeom>
            <a:avLst/>
            <a:gdLst>
              <a:gd name="T0" fmla="*/ 23 w 28"/>
              <a:gd name="T1" fmla="*/ 37 h 37"/>
              <a:gd name="T2" fmla="*/ 23 w 28"/>
              <a:gd name="T3" fmla="*/ 37 h 37"/>
              <a:gd name="T4" fmla="*/ 23 w 28"/>
              <a:gd name="T5" fmla="*/ 37 h 37"/>
              <a:gd name="T6" fmla="*/ 23 w 28"/>
              <a:gd name="T7" fmla="*/ 37 h 37"/>
              <a:gd name="T8" fmla="*/ 23 w 28"/>
              <a:gd name="T9" fmla="*/ 37 h 37"/>
              <a:gd name="T10" fmla="*/ 23 w 28"/>
              <a:gd name="T11" fmla="*/ 37 h 37"/>
              <a:gd name="T12" fmla="*/ 23 w 28"/>
              <a:gd name="T13" fmla="*/ 36 h 37"/>
              <a:gd name="T14" fmla="*/ 23 w 28"/>
              <a:gd name="T15" fmla="*/ 37 h 37"/>
              <a:gd name="T16" fmla="*/ 23 w 28"/>
              <a:gd name="T17" fmla="*/ 36 h 37"/>
              <a:gd name="T18" fmla="*/ 23 w 28"/>
              <a:gd name="T19" fmla="*/ 36 h 37"/>
              <a:gd name="T20" fmla="*/ 23 w 28"/>
              <a:gd name="T21" fmla="*/ 36 h 37"/>
              <a:gd name="T22" fmla="*/ 23 w 28"/>
              <a:gd name="T23" fmla="*/ 36 h 37"/>
              <a:gd name="T24" fmla="*/ 23 w 28"/>
              <a:gd name="T25" fmla="*/ 36 h 37"/>
              <a:gd name="T26" fmla="*/ 23 w 28"/>
              <a:gd name="T27" fmla="*/ 36 h 37"/>
              <a:gd name="T28" fmla="*/ 23 w 28"/>
              <a:gd name="T29" fmla="*/ 36 h 37"/>
              <a:gd name="T30" fmla="*/ 23 w 28"/>
              <a:gd name="T31" fmla="*/ 35 h 37"/>
              <a:gd name="T32" fmla="*/ 23 w 28"/>
              <a:gd name="T33" fmla="*/ 36 h 37"/>
              <a:gd name="T34" fmla="*/ 23 w 28"/>
              <a:gd name="T35" fmla="*/ 35 h 37"/>
              <a:gd name="T36" fmla="*/ 28 w 28"/>
              <a:gd name="T37" fmla="*/ 28 h 37"/>
              <a:gd name="T38" fmla="*/ 23 w 28"/>
              <a:gd name="T39" fmla="*/ 37 h 37"/>
              <a:gd name="T40" fmla="*/ 28 w 28"/>
              <a:gd name="T41" fmla="*/ 28 h 37"/>
              <a:gd name="T42" fmla="*/ 28 w 28"/>
              <a:gd name="T43" fmla="*/ 28 h 37"/>
              <a:gd name="T44" fmla="*/ 0 w 28"/>
              <a:gd name="T45" fmla="*/ 0 h 37"/>
              <a:gd name="T46" fmla="*/ 23 w 28"/>
              <a:gd name="T47" fmla="*/ 35 h 37"/>
              <a:gd name="T48" fmla="*/ 0 w 28"/>
              <a:gd name="T49" fmla="*/ 0 h 37"/>
              <a:gd name="T50" fmla="*/ 0 w 28"/>
              <a:gd name="T5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37">
                <a:moveTo>
                  <a:pt x="23" y="37"/>
                </a:moveTo>
                <a:cubicBezTo>
                  <a:pt x="23" y="37"/>
                  <a:pt x="23" y="37"/>
                  <a:pt x="23" y="37"/>
                </a:cubicBezTo>
                <a:cubicBezTo>
                  <a:pt x="23" y="37"/>
                  <a:pt x="23" y="37"/>
                  <a:pt x="23" y="37"/>
                </a:cubicBezTo>
                <a:moveTo>
                  <a:pt x="23" y="37"/>
                </a:moveTo>
                <a:cubicBezTo>
                  <a:pt x="23" y="37"/>
                  <a:pt x="23" y="37"/>
                  <a:pt x="23" y="37"/>
                </a:cubicBezTo>
                <a:cubicBezTo>
                  <a:pt x="23" y="37"/>
                  <a:pt x="23" y="37"/>
                  <a:pt x="23" y="37"/>
                </a:cubicBezTo>
                <a:moveTo>
                  <a:pt x="23" y="36"/>
                </a:moveTo>
                <a:cubicBezTo>
                  <a:pt x="23" y="36"/>
                  <a:pt x="23" y="37"/>
                  <a:pt x="23" y="37"/>
                </a:cubicBezTo>
                <a:cubicBezTo>
                  <a:pt x="23" y="37"/>
                  <a:pt x="23" y="36"/>
                  <a:pt x="23" y="36"/>
                </a:cubicBezTo>
                <a:moveTo>
                  <a:pt x="23" y="36"/>
                </a:moveTo>
                <a:cubicBezTo>
                  <a:pt x="23" y="36"/>
                  <a:pt x="23" y="36"/>
                  <a:pt x="23" y="36"/>
                </a:cubicBezTo>
                <a:cubicBezTo>
                  <a:pt x="23" y="36"/>
                  <a:pt x="23" y="36"/>
                  <a:pt x="23" y="36"/>
                </a:cubicBezTo>
                <a:moveTo>
                  <a:pt x="23" y="36"/>
                </a:moveTo>
                <a:cubicBezTo>
                  <a:pt x="23" y="36"/>
                  <a:pt x="23" y="36"/>
                  <a:pt x="23" y="36"/>
                </a:cubicBezTo>
                <a:cubicBezTo>
                  <a:pt x="23" y="36"/>
                  <a:pt x="23" y="36"/>
                  <a:pt x="23" y="36"/>
                </a:cubicBezTo>
                <a:moveTo>
                  <a:pt x="23" y="35"/>
                </a:moveTo>
                <a:cubicBezTo>
                  <a:pt x="23" y="35"/>
                  <a:pt x="23" y="36"/>
                  <a:pt x="23" y="36"/>
                </a:cubicBezTo>
                <a:cubicBezTo>
                  <a:pt x="23" y="36"/>
                  <a:pt x="23" y="35"/>
                  <a:pt x="23" y="35"/>
                </a:cubicBezTo>
                <a:moveTo>
                  <a:pt x="28" y="28"/>
                </a:moveTo>
                <a:cubicBezTo>
                  <a:pt x="26" y="31"/>
                  <a:pt x="25" y="34"/>
                  <a:pt x="23" y="37"/>
                </a:cubicBezTo>
                <a:cubicBezTo>
                  <a:pt x="25" y="34"/>
                  <a:pt x="26" y="31"/>
                  <a:pt x="28" y="28"/>
                </a:cubicBezTo>
                <a:cubicBezTo>
                  <a:pt x="28" y="28"/>
                  <a:pt x="28" y="28"/>
                  <a:pt x="28" y="28"/>
                </a:cubicBezTo>
                <a:moveTo>
                  <a:pt x="0" y="0"/>
                </a:moveTo>
                <a:cubicBezTo>
                  <a:pt x="9" y="11"/>
                  <a:pt x="17" y="23"/>
                  <a:pt x="23" y="35"/>
                </a:cubicBezTo>
                <a:cubicBezTo>
                  <a:pt x="17" y="23"/>
                  <a:pt x="9" y="11"/>
                  <a:pt x="0" y="0"/>
                </a:cubicBezTo>
                <a:cubicBezTo>
                  <a:pt x="0" y="0"/>
                  <a:pt x="0" y="0"/>
                  <a:pt x="0" y="0"/>
                </a:cubicBezTo>
              </a:path>
            </a:pathLst>
          </a:custGeom>
          <a:solidFill>
            <a:srgbClr val="C6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šlíḑè">
            <a:extLst>
              <a:ext uri="{FF2B5EF4-FFF2-40B4-BE49-F238E27FC236}">
                <a16:creationId xmlns:a16="http://schemas.microsoft.com/office/drawing/2014/main" id="{03FC13AB-D991-47EF-95DD-CCF940B16A38}"/>
              </a:ext>
            </a:extLst>
          </p:cNvPr>
          <p:cNvSpPr>
            <a:spLocks/>
          </p:cNvSpPr>
          <p:nvPr/>
        </p:nvSpPr>
        <p:spPr bwMode="auto">
          <a:xfrm>
            <a:off x="5021480" y="3032507"/>
            <a:ext cx="528602" cy="418880"/>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bg1"/>
          </a:solidFill>
          <a:ln>
            <a:noFill/>
          </a:ln>
          <a:extLst/>
        </p:spPr>
        <p:txBody>
          <a:bodyPr anchor="ctr"/>
          <a:lstStyle/>
          <a:p>
            <a:pPr algn="ctr"/>
            <a:endParaRPr/>
          </a:p>
        </p:txBody>
      </p:sp>
      <p:sp>
        <p:nvSpPr>
          <p:cNvPr id="48" name="iŝļîḋê">
            <a:extLst>
              <a:ext uri="{FF2B5EF4-FFF2-40B4-BE49-F238E27FC236}">
                <a16:creationId xmlns:a16="http://schemas.microsoft.com/office/drawing/2014/main" id="{DEE4A2F7-8D18-47E4-B6DD-2D671692A098}"/>
              </a:ext>
            </a:extLst>
          </p:cNvPr>
          <p:cNvSpPr>
            <a:spLocks/>
          </p:cNvSpPr>
          <p:nvPr/>
        </p:nvSpPr>
        <p:spPr bwMode="auto">
          <a:xfrm rot="16902765">
            <a:off x="7805691" y="3784563"/>
            <a:ext cx="195510" cy="196695"/>
          </a:xfrm>
          <a:prstGeom prst="ellipse">
            <a:avLst/>
          </a:prstGeom>
          <a:solidFill>
            <a:schemeClr val="accent3"/>
          </a:solidFill>
          <a:ln>
            <a:noFill/>
          </a:ln>
          <a:effectLst>
            <a:outerShdw blurRad="508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ḑé">
            <a:extLst>
              <a:ext uri="{FF2B5EF4-FFF2-40B4-BE49-F238E27FC236}">
                <a16:creationId xmlns:a16="http://schemas.microsoft.com/office/drawing/2014/main" id="{A512CCF2-0A77-4AFC-84DE-E66AC8B412DB}"/>
              </a:ext>
            </a:extLst>
          </p:cNvPr>
          <p:cNvSpPr>
            <a:spLocks/>
          </p:cNvSpPr>
          <p:nvPr/>
        </p:nvSpPr>
        <p:spPr bwMode="auto">
          <a:xfrm rot="16902765">
            <a:off x="7164121" y="3523328"/>
            <a:ext cx="1492983" cy="696726"/>
          </a:xfrm>
          <a:custGeom>
            <a:avLst/>
            <a:gdLst>
              <a:gd name="T0" fmla="*/ 160 w 312"/>
              <a:gd name="T1" fmla="*/ 91 h 145"/>
              <a:gd name="T2" fmla="*/ 153 w 312"/>
              <a:gd name="T3" fmla="*/ 92 h 145"/>
              <a:gd name="T4" fmla="*/ 147 w 312"/>
              <a:gd name="T5" fmla="*/ 91 h 145"/>
              <a:gd name="T6" fmla="*/ 147 w 312"/>
              <a:gd name="T7" fmla="*/ 145 h 145"/>
              <a:gd name="T8" fmla="*/ 160 w 312"/>
              <a:gd name="T9" fmla="*/ 145 h 145"/>
              <a:gd name="T10" fmla="*/ 160 w 312"/>
              <a:gd name="T11" fmla="*/ 91 h 145"/>
              <a:gd name="T12" fmla="*/ 9 w 312"/>
              <a:gd name="T13" fmla="*/ 4 h 145"/>
              <a:gd name="T14" fmla="*/ 0 w 312"/>
              <a:gd name="T15" fmla="*/ 14 h 145"/>
              <a:gd name="T16" fmla="*/ 133 w 312"/>
              <a:gd name="T17" fmla="*/ 77 h 145"/>
              <a:gd name="T18" fmla="*/ 133 w 312"/>
              <a:gd name="T19" fmla="*/ 71 h 145"/>
              <a:gd name="T20" fmla="*/ 134 w 312"/>
              <a:gd name="T21" fmla="*/ 63 h 145"/>
              <a:gd name="T22" fmla="*/ 9 w 312"/>
              <a:gd name="T23" fmla="*/ 4 h 145"/>
              <a:gd name="T24" fmla="*/ 302 w 312"/>
              <a:gd name="T25" fmla="*/ 0 h 145"/>
              <a:gd name="T26" fmla="*/ 172 w 312"/>
              <a:gd name="T27" fmla="*/ 63 h 145"/>
              <a:gd name="T28" fmla="*/ 174 w 312"/>
              <a:gd name="T29" fmla="*/ 71 h 145"/>
              <a:gd name="T30" fmla="*/ 173 w 312"/>
              <a:gd name="T31" fmla="*/ 77 h 145"/>
              <a:gd name="T32" fmla="*/ 312 w 312"/>
              <a:gd name="T33" fmla="*/ 9 h 145"/>
              <a:gd name="T34" fmla="*/ 302 w 312"/>
              <a:gd name="T3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145">
                <a:moveTo>
                  <a:pt x="160" y="91"/>
                </a:moveTo>
                <a:cubicBezTo>
                  <a:pt x="158" y="92"/>
                  <a:pt x="156" y="92"/>
                  <a:pt x="153" y="92"/>
                </a:cubicBezTo>
                <a:cubicBezTo>
                  <a:pt x="151" y="92"/>
                  <a:pt x="149" y="92"/>
                  <a:pt x="147" y="91"/>
                </a:cubicBezTo>
                <a:cubicBezTo>
                  <a:pt x="147" y="145"/>
                  <a:pt x="147" y="145"/>
                  <a:pt x="147" y="145"/>
                </a:cubicBezTo>
                <a:cubicBezTo>
                  <a:pt x="160" y="145"/>
                  <a:pt x="160" y="145"/>
                  <a:pt x="160" y="145"/>
                </a:cubicBezTo>
                <a:cubicBezTo>
                  <a:pt x="160" y="91"/>
                  <a:pt x="160" y="91"/>
                  <a:pt x="160" y="91"/>
                </a:cubicBezTo>
                <a:moveTo>
                  <a:pt x="9" y="4"/>
                </a:moveTo>
                <a:cubicBezTo>
                  <a:pt x="0" y="14"/>
                  <a:pt x="0" y="14"/>
                  <a:pt x="0" y="14"/>
                </a:cubicBezTo>
                <a:cubicBezTo>
                  <a:pt x="36" y="50"/>
                  <a:pt x="83" y="72"/>
                  <a:pt x="133" y="77"/>
                </a:cubicBezTo>
                <a:cubicBezTo>
                  <a:pt x="133" y="75"/>
                  <a:pt x="133" y="73"/>
                  <a:pt x="133" y="71"/>
                </a:cubicBezTo>
                <a:cubicBezTo>
                  <a:pt x="133" y="69"/>
                  <a:pt x="133" y="66"/>
                  <a:pt x="134" y="63"/>
                </a:cubicBezTo>
                <a:cubicBezTo>
                  <a:pt x="87" y="59"/>
                  <a:pt x="43" y="39"/>
                  <a:pt x="9" y="4"/>
                </a:cubicBezTo>
                <a:moveTo>
                  <a:pt x="302" y="0"/>
                </a:moveTo>
                <a:cubicBezTo>
                  <a:pt x="268" y="36"/>
                  <a:pt x="222" y="59"/>
                  <a:pt x="172" y="63"/>
                </a:cubicBezTo>
                <a:cubicBezTo>
                  <a:pt x="174" y="66"/>
                  <a:pt x="174" y="69"/>
                  <a:pt x="174" y="71"/>
                </a:cubicBezTo>
                <a:cubicBezTo>
                  <a:pt x="174" y="73"/>
                  <a:pt x="174" y="75"/>
                  <a:pt x="173" y="77"/>
                </a:cubicBezTo>
                <a:cubicBezTo>
                  <a:pt x="226" y="72"/>
                  <a:pt x="276" y="48"/>
                  <a:pt x="312" y="9"/>
                </a:cubicBezTo>
                <a:cubicBezTo>
                  <a:pt x="302" y="0"/>
                  <a:pt x="302" y="0"/>
                  <a:pt x="302" y="0"/>
                </a:cubicBezTo>
              </a:path>
            </a:pathLst>
          </a:custGeom>
          <a:solidFill>
            <a:srgbClr val="3E8E8A">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ṩḷíḓè">
            <a:extLst>
              <a:ext uri="{FF2B5EF4-FFF2-40B4-BE49-F238E27FC236}">
                <a16:creationId xmlns:a16="http://schemas.microsoft.com/office/drawing/2014/main" id="{0FB1D9F9-8C7D-4C5B-B829-257EA18A875F}"/>
              </a:ext>
            </a:extLst>
          </p:cNvPr>
          <p:cNvSpPr>
            <a:spLocks/>
          </p:cNvSpPr>
          <p:nvPr/>
        </p:nvSpPr>
        <p:spPr bwMode="auto">
          <a:xfrm rot="16902765">
            <a:off x="7694859" y="3052208"/>
            <a:ext cx="81759" cy="86498"/>
          </a:xfrm>
          <a:prstGeom prst="ellipse">
            <a:avLst/>
          </a:prstGeom>
          <a:solidFill>
            <a:schemeClr val="accent3"/>
          </a:solidFill>
          <a:ln>
            <a:noFill/>
          </a:ln>
          <a:extLst/>
        </p:spPr>
        <p:txBody>
          <a:bodyPr anchor="ctr"/>
          <a:lstStyle/>
          <a:p>
            <a:pPr algn="ctr"/>
            <a:endParaRPr/>
          </a:p>
        </p:txBody>
      </p:sp>
      <p:sp>
        <p:nvSpPr>
          <p:cNvPr id="51" name="ï$1íḑê">
            <a:extLst>
              <a:ext uri="{FF2B5EF4-FFF2-40B4-BE49-F238E27FC236}">
                <a16:creationId xmlns:a16="http://schemas.microsoft.com/office/drawing/2014/main" id="{8418E47E-403C-4AED-83C6-35F2E32569BD}"/>
              </a:ext>
            </a:extLst>
          </p:cNvPr>
          <p:cNvSpPr>
            <a:spLocks/>
          </p:cNvSpPr>
          <p:nvPr/>
        </p:nvSpPr>
        <p:spPr bwMode="auto">
          <a:xfrm rot="16902765">
            <a:off x="8207736" y="3911223"/>
            <a:ext cx="81759" cy="86498"/>
          </a:xfrm>
          <a:prstGeom prst="ellipse">
            <a:avLst/>
          </a:prstGeom>
          <a:solidFill>
            <a:schemeClr val="accent3"/>
          </a:solidFill>
          <a:ln>
            <a:noFill/>
          </a:ln>
          <a:extLst/>
        </p:spPr>
        <p:txBody>
          <a:bodyPr anchor="ctr"/>
          <a:lstStyle/>
          <a:p>
            <a:pPr algn="ctr"/>
            <a:endParaRPr/>
          </a:p>
        </p:txBody>
      </p:sp>
      <p:sp>
        <p:nvSpPr>
          <p:cNvPr id="52" name="iṣļíḋê">
            <a:extLst>
              <a:ext uri="{FF2B5EF4-FFF2-40B4-BE49-F238E27FC236}">
                <a16:creationId xmlns:a16="http://schemas.microsoft.com/office/drawing/2014/main" id="{B3F39A52-D681-4C68-9926-F91256970475}"/>
              </a:ext>
            </a:extLst>
          </p:cNvPr>
          <p:cNvSpPr>
            <a:spLocks/>
          </p:cNvSpPr>
          <p:nvPr/>
        </p:nvSpPr>
        <p:spPr bwMode="auto">
          <a:xfrm rot="16902765">
            <a:off x="7422464" y="4474245"/>
            <a:ext cx="85314" cy="86498"/>
          </a:xfrm>
          <a:prstGeom prst="ellipse">
            <a:avLst/>
          </a:prstGeom>
          <a:solidFill>
            <a:schemeClr val="accent3"/>
          </a:solidFill>
          <a:ln>
            <a:noFill/>
          </a:ln>
          <a:extLst/>
        </p:spPr>
        <p:txBody>
          <a:bodyPr anchor="ctr"/>
          <a:lstStyle/>
          <a:p>
            <a:pPr algn="ctr"/>
            <a:endParaRPr/>
          </a:p>
        </p:txBody>
      </p:sp>
      <p:sp>
        <p:nvSpPr>
          <p:cNvPr id="53" name="îślïde">
            <a:extLst>
              <a:ext uri="{FF2B5EF4-FFF2-40B4-BE49-F238E27FC236}">
                <a16:creationId xmlns:a16="http://schemas.microsoft.com/office/drawing/2014/main" id="{74DC0B08-D220-4651-BC1C-7FE7A236E7FF}"/>
              </a:ext>
            </a:extLst>
          </p:cNvPr>
          <p:cNvSpPr>
            <a:spLocks/>
          </p:cNvSpPr>
          <p:nvPr/>
        </p:nvSpPr>
        <p:spPr bwMode="auto">
          <a:xfrm rot="16902765">
            <a:off x="7857247" y="3837172"/>
            <a:ext cx="91238" cy="91238"/>
          </a:xfrm>
          <a:prstGeom prst="ellipse">
            <a:avLst/>
          </a:prstGeom>
          <a:solidFill>
            <a:srgbClr val="E6E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s1îḍè">
            <a:extLst>
              <a:ext uri="{FF2B5EF4-FFF2-40B4-BE49-F238E27FC236}">
                <a16:creationId xmlns:a16="http://schemas.microsoft.com/office/drawing/2014/main" id="{B2635B87-FFD5-4A7F-A210-2B0DD636E971}"/>
              </a:ext>
            </a:extLst>
          </p:cNvPr>
          <p:cNvSpPr/>
          <p:nvPr/>
        </p:nvSpPr>
        <p:spPr>
          <a:xfrm>
            <a:off x="6209776" y="2964464"/>
            <a:ext cx="1471983" cy="1471983"/>
          </a:xfrm>
          <a:prstGeom prst="ellipse">
            <a:avLst/>
          </a:prstGeom>
          <a:solidFill>
            <a:srgbClr val="FAFA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işľíďè">
            <a:extLst>
              <a:ext uri="{FF2B5EF4-FFF2-40B4-BE49-F238E27FC236}">
                <a16:creationId xmlns:a16="http://schemas.microsoft.com/office/drawing/2014/main" id="{01C736F6-E64B-4E0D-A8D1-1235213A425B}"/>
              </a:ext>
            </a:extLst>
          </p:cNvPr>
          <p:cNvSpPr>
            <a:spLocks/>
          </p:cNvSpPr>
          <p:nvPr/>
        </p:nvSpPr>
        <p:spPr bwMode="auto">
          <a:xfrm>
            <a:off x="6294173" y="3046648"/>
            <a:ext cx="1302213" cy="130458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ŝ1ïḑè">
            <a:extLst>
              <a:ext uri="{FF2B5EF4-FFF2-40B4-BE49-F238E27FC236}">
                <a16:creationId xmlns:a16="http://schemas.microsoft.com/office/drawing/2014/main" id="{0B916040-53BE-499A-BC05-8F81E243D66F}"/>
              </a:ext>
            </a:extLst>
          </p:cNvPr>
          <p:cNvSpPr>
            <a:spLocks/>
          </p:cNvSpPr>
          <p:nvPr/>
        </p:nvSpPr>
        <p:spPr bwMode="auto">
          <a:xfrm>
            <a:off x="6423328" y="3171063"/>
            <a:ext cx="1048643" cy="105101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šlîḍé">
            <a:extLst>
              <a:ext uri="{FF2B5EF4-FFF2-40B4-BE49-F238E27FC236}">
                <a16:creationId xmlns:a16="http://schemas.microsoft.com/office/drawing/2014/main" id="{D54453D9-1CCE-42F7-A388-AC1B852F4B67}"/>
              </a:ext>
            </a:extLst>
          </p:cNvPr>
          <p:cNvSpPr>
            <a:spLocks/>
          </p:cNvSpPr>
          <p:nvPr/>
        </p:nvSpPr>
        <p:spPr bwMode="auto">
          <a:xfrm>
            <a:off x="6423328" y="3171063"/>
            <a:ext cx="689616" cy="575864"/>
          </a:xfrm>
          <a:custGeom>
            <a:avLst/>
            <a:gdLst>
              <a:gd name="T0" fmla="*/ 0 w 144"/>
              <a:gd name="T1" fmla="*/ 119 h 120"/>
              <a:gd name="T2" fmla="*/ 0 w 144"/>
              <a:gd name="T3" fmla="*/ 118 h 120"/>
              <a:gd name="T4" fmla="*/ 0 w 144"/>
              <a:gd name="T5" fmla="*/ 117 h 120"/>
              <a:gd name="T6" fmla="*/ 0 w 144"/>
              <a:gd name="T7" fmla="*/ 116 h 120"/>
              <a:gd name="T8" fmla="*/ 0 w 144"/>
              <a:gd name="T9" fmla="*/ 116 h 120"/>
              <a:gd name="T10" fmla="*/ 0 w 144"/>
              <a:gd name="T11" fmla="*/ 115 h 120"/>
              <a:gd name="T12" fmla="*/ 0 w 144"/>
              <a:gd name="T13" fmla="*/ 114 h 120"/>
              <a:gd name="T14" fmla="*/ 0 w 144"/>
              <a:gd name="T15" fmla="*/ 114 h 120"/>
              <a:gd name="T16" fmla="*/ 0 w 144"/>
              <a:gd name="T17" fmla="*/ 113 h 120"/>
              <a:gd name="T18" fmla="*/ 0 w 144"/>
              <a:gd name="T19" fmla="*/ 112 h 120"/>
              <a:gd name="T20" fmla="*/ 0 w 144"/>
              <a:gd name="T21" fmla="*/ 112 h 120"/>
              <a:gd name="T22" fmla="*/ 0 w 144"/>
              <a:gd name="T23" fmla="*/ 111 h 120"/>
              <a:gd name="T24" fmla="*/ 0 w 144"/>
              <a:gd name="T25" fmla="*/ 110 h 120"/>
              <a:gd name="T26" fmla="*/ 144 w 144"/>
              <a:gd name="T27" fmla="*/ 6 h 120"/>
              <a:gd name="T28" fmla="*/ 142 w 144"/>
              <a:gd name="T29" fmla="*/ 5 h 120"/>
              <a:gd name="T30" fmla="*/ 142 w 144"/>
              <a:gd name="T31" fmla="*/ 5 h 120"/>
              <a:gd name="T32" fmla="*/ 141 w 144"/>
              <a:gd name="T33" fmla="*/ 5 h 120"/>
              <a:gd name="T34" fmla="*/ 140 w 144"/>
              <a:gd name="T35" fmla="*/ 5 h 120"/>
              <a:gd name="T36" fmla="*/ 140 w 144"/>
              <a:gd name="T37" fmla="*/ 4 h 120"/>
              <a:gd name="T38" fmla="*/ 139 w 144"/>
              <a:gd name="T39" fmla="*/ 4 h 120"/>
              <a:gd name="T40" fmla="*/ 139 w 144"/>
              <a:gd name="T41" fmla="*/ 4 h 120"/>
              <a:gd name="T42" fmla="*/ 138 w 144"/>
              <a:gd name="T43" fmla="*/ 4 h 120"/>
              <a:gd name="T44" fmla="*/ 138 w 144"/>
              <a:gd name="T45" fmla="*/ 4 h 120"/>
              <a:gd name="T46" fmla="*/ 137 w 144"/>
              <a:gd name="T47" fmla="*/ 4 h 120"/>
              <a:gd name="T48" fmla="*/ 136 w 144"/>
              <a:gd name="T49" fmla="*/ 3 h 120"/>
              <a:gd name="T50" fmla="*/ 136 w 144"/>
              <a:gd name="T51" fmla="*/ 3 h 120"/>
              <a:gd name="T52" fmla="*/ 135 w 144"/>
              <a:gd name="T53" fmla="*/ 3 h 120"/>
              <a:gd name="T54" fmla="*/ 134 w 144"/>
              <a:gd name="T55" fmla="*/ 3 h 120"/>
              <a:gd name="T56" fmla="*/ 133 w 144"/>
              <a:gd name="T57" fmla="*/ 3 h 120"/>
              <a:gd name="T58" fmla="*/ 132 w 144"/>
              <a:gd name="T59" fmla="*/ 2 h 120"/>
              <a:gd name="T60" fmla="*/ 132 w 144"/>
              <a:gd name="T61" fmla="*/ 2 h 120"/>
              <a:gd name="T62" fmla="*/ 131 w 144"/>
              <a:gd name="T63" fmla="*/ 2 h 120"/>
              <a:gd name="T64" fmla="*/ 130 w 144"/>
              <a:gd name="T65" fmla="*/ 2 h 120"/>
              <a:gd name="T66" fmla="*/ 129 w 144"/>
              <a:gd name="T67" fmla="*/ 2 h 120"/>
              <a:gd name="T68" fmla="*/ 128 w 144"/>
              <a:gd name="T69" fmla="*/ 2 h 120"/>
              <a:gd name="T70" fmla="*/ 127 w 144"/>
              <a:gd name="T71" fmla="*/ 2 h 120"/>
              <a:gd name="T72" fmla="*/ 126 w 144"/>
              <a:gd name="T73" fmla="*/ 1 h 120"/>
              <a:gd name="T74" fmla="*/ 126 w 144"/>
              <a:gd name="T75" fmla="*/ 1 h 120"/>
              <a:gd name="T76" fmla="*/ 125 w 144"/>
              <a:gd name="T77" fmla="*/ 1 h 120"/>
              <a:gd name="T78" fmla="*/ 124 w 144"/>
              <a:gd name="T79" fmla="*/ 1 h 120"/>
              <a:gd name="T80" fmla="*/ 123 w 144"/>
              <a:gd name="T81" fmla="*/ 1 h 120"/>
              <a:gd name="T82" fmla="*/ 122 w 144"/>
              <a:gd name="T83" fmla="*/ 1 h 120"/>
              <a:gd name="T84" fmla="*/ 122 w 144"/>
              <a:gd name="T85" fmla="*/ 1 h 120"/>
              <a:gd name="T86" fmla="*/ 121 w 144"/>
              <a:gd name="T87" fmla="*/ 1 h 120"/>
              <a:gd name="T88" fmla="*/ 121 w 144"/>
              <a:gd name="T89" fmla="*/ 1 h 120"/>
              <a:gd name="T90" fmla="*/ 120 w 144"/>
              <a:gd name="T91" fmla="*/ 1 h 120"/>
              <a:gd name="T92" fmla="*/ 119 w 144"/>
              <a:gd name="T93" fmla="*/ 1 h 120"/>
              <a:gd name="T94" fmla="*/ 119 w 144"/>
              <a:gd name="T95" fmla="*/ 1 h 120"/>
              <a:gd name="T96" fmla="*/ 118 w 144"/>
              <a:gd name="T97" fmla="*/ 0 h 120"/>
              <a:gd name="T98" fmla="*/ 118 w 144"/>
              <a:gd name="T99" fmla="*/ 0 h 120"/>
              <a:gd name="T100" fmla="*/ 117 w 144"/>
              <a:gd name="T101" fmla="*/ 0 h 120"/>
              <a:gd name="T102" fmla="*/ 116 w 144"/>
              <a:gd name="T103" fmla="*/ 0 h 120"/>
              <a:gd name="T104" fmla="*/ 116 w 144"/>
              <a:gd name="T105" fmla="*/ 0 h 120"/>
              <a:gd name="T106" fmla="*/ 115 w 144"/>
              <a:gd name="T107" fmla="*/ 0 h 120"/>
              <a:gd name="T108" fmla="*/ 114 w 144"/>
              <a:gd name="T109" fmla="*/ 0 h 120"/>
              <a:gd name="T110" fmla="*/ 114 w 144"/>
              <a:gd name="T111" fmla="*/ 0 h 120"/>
              <a:gd name="T112" fmla="*/ 113 w 144"/>
              <a:gd name="T113" fmla="*/ 0 h 120"/>
              <a:gd name="T114" fmla="*/ 113 w 144"/>
              <a:gd name="T115" fmla="*/ 0 h 120"/>
              <a:gd name="T116" fmla="*/ 112 w 144"/>
              <a:gd name="T117" fmla="*/ 0 h 120"/>
              <a:gd name="T118" fmla="*/ 111 w 144"/>
              <a:gd name="T119" fmla="*/ 0 h 120"/>
              <a:gd name="T120" fmla="*/ 111 w 144"/>
              <a:gd name="T121" fmla="*/ 0 h 120"/>
              <a:gd name="T122" fmla="*/ 110 w 144"/>
              <a:gd name="T1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20">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7"/>
                </a:moveTo>
                <a:cubicBezTo>
                  <a:pt x="0" y="117"/>
                  <a:pt x="0" y="117"/>
                  <a:pt x="0" y="117"/>
                </a:cubicBezTo>
                <a:cubicBezTo>
                  <a:pt x="0" y="117"/>
                  <a:pt x="0" y="117"/>
                  <a:pt x="0" y="117"/>
                </a:cubicBezTo>
                <a:moveTo>
                  <a:pt x="0" y="117"/>
                </a:moveTo>
                <a:cubicBezTo>
                  <a:pt x="0" y="117"/>
                  <a:pt x="0" y="117"/>
                  <a:pt x="0" y="117"/>
                </a:cubicBezTo>
                <a:cubicBezTo>
                  <a:pt x="0" y="117"/>
                  <a:pt x="0" y="117"/>
                  <a:pt x="0" y="117"/>
                </a:cubicBezTo>
                <a:moveTo>
                  <a:pt x="0" y="117"/>
                </a:moveTo>
                <a:cubicBezTo>
                  <a:pt x="0" y="117"/>
                  <a:pt x="0" y="117"/>
                  <a:pt x="0" y="117"/>
                </a:cubicBezTo>
                <a:cubicBezTo>
                  <a:pt x="0" y="117"/>
                  <a:pt x="0" y="117"/>
                  <a:pt x="0" y="117"/>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4"/>
                </a:moveTo>
                <a:cubicBezTo>
                  <a:pt x="0" y="114"/>
                  <a:pt x="0" y="114"/>
                  <a:pt x="0" y="115"/>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0"/>
                </a:moveTo>
                <a:cubicBezTo>
                  <a:pt x="0" y="110"/>
                  <a:pt x="0" y="110"/>
                  <a:pt x="0" y="111"/>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144" y="6"/>
                </a:moveTo>
                <a:cubicBezTo>
                  <a:pt x="144" y="6"/>
                  <a:pt x="144" y="6"/>
                  <a:pt x="144" y="6"/>
                </a:cubicBezTo>
                <a:cubicBezTo>
                  <a:pt x="144" y="6"/>
                  <a:pt x="144" y="6"/>
                  <a:pt x="144" y="6"/>
                </a:cubicBezTo>
                <a:moveTo>
                  <a:pt x="143" y="5"/>
                </a:moveTo>
                <a:cubicBezTo>
                  <a:pt x="143" y="5"/>
                  <a:pt x="143" y="5"/>
                  <a:pt x="143" y="5"/>
                </a:cubicBezTo>
                <a:cubicBezTo>
                  <a:pt x="143" y="5"/>
                  <a:pt x="143" y="5"/>
                  <a:pt x="143" y="5"/>
                </a:cubicBezTo>
                <a:moveTo>
                  <a:pt x="143" y="5"/>
                </a:moveTo>
                <a:cubicBezTo>
                  <a:pt x="143" y="5"/>
                  <a:pt x="143" y="5"/>
                  <a:pt x="143" y="5"/>
                </a:cubicBezTo>
                <a:cubicBezTo>
                  <a:pt x="143" y="5"/>
                  <a:pt x="143" y="5"/>
                  <a:pt x="143"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1" y="5"/>
                </a:moveTo>
                <a:cubicBezTo>
                  <a:pt x="141" y="5"/>
                  <a:pt x="141" y="5"/>
                  <a:pt x="141" y="5"/>
                </a:cubicBezTo>
                <a:cubicBezTo>
                  <a:pt x="141" y="5"/>
                  <a:pt x="141" y="5"/>
                  <a:pt x="141" y="5"/>
                </a:cubicBezTo>
                <a:moveTo>
                  <a:pt x="141" y="5"/>
                </a:moveTo>
                <a:cubicBezTo>
                  <a:pt x="141" y="5"/>
                  <a:pt x="141" y="5"/>
                  <a:pt x="141" y="5"/>
                </a:cubicBezTo>
                <a:cubicBezTo>
                  <a:pt x="141" y="5"/>
                  <a:pt x="141" y="5"/>
                  <a:pt x="141" y="5"/>
                </a:cubicBezTo>
                <a:moveTo>
                  <a:pt x="141" y="5"/>
                </a:moveTo>
                <a:cubicBezTo>
                  <a:pt x="141" y="5"/>
                  <a:pt x="141" y="5"/>
                  <a:pt x="141" y="5"/>
                </a:cubicBezTo>
                <a:cubicBezTo>
                  <a:pt x="141" y="5"/>
                  <a:pt x="141" y="5"/>
                  <a:pt x="141" y="5"/>
                </a:cubicBezTo>
                <a:moveTo>
                  <a:pt x="141" y="5"/>
                </a:moveTo>
                <a:cubicBezTo>
                  <a:pt x="141" y="5"/>
                  <a:pt x="141" y="5"/>
                  <a:pt x="141" y="5"/>
                </a:cubicBezTo>
                <a:cubicBezTo>
                  <a:pt x="141" y="5"/>
                  <a:pt x="141" y="5"/>
                  <a:pt x="141" y="5"/>
                </a:cubicBezTo>
                <a:moveTo>
                  <a:pt x="140" y="5"/>
                </a:moveTo>
                <a:cubicBezTo>
                  <a:pt x="140" y="5"/>
                  <a:pt x="141" y="5"/>
                  <a:pt x="141" y="5"/>
                </a:cubicBezTo>
                <a:cubicBezTo>
                  <a:pt x="141" y="5"/>
                  <a:pt x="140" y="5"/>
                  <a:pt x="140" y="5"/>
                </a:cubicBezTo>
                <a:moveTo>
                  <a:pt x="140" y="5"/>
                </a:moveTo>
                <a:cubicBezTo>
                  <a:pt x="140" y="5"/>
                  <a:pt x="140" y="5"/>
                  <a:pt x="140" y="5"/>
                </a:cubicBezTo>
                <a:cubicBezTo>
                  <a:pt x="140" y="5"/>
                  <a:pt x="140" y="5"/>
                  <a:pt x="140" y="5"/>
                </a:cubicBezTo>
                <a:moveTo>
                  <a:pt x="140" y="4"/>
                </a:moveTo>
                <a:cubicBezTo>
                  <a:pt x="140" y="4"/>
                  <a:pt x="140" y="4"/>
                  <a:pt x="140" y="4"/>
                </a:cubicBezTo>
                <a:cubicBezTo>
                  <a:pt x="140" y="4"/>
                  <a:pt x="140" y="4"/>
                  <a:pt x="140" y="4"/>
                </a:cubicBezTo>
                <a:moveTo>
                  <a:pt x="140" y="4"/>
                </a:moveTo>
                <a:cubicBezTo>
                  <a:pt x="140" y="4"/>
                  <a:pt x="140" y="4"/>
                  <a:pt x="140" y="4"/>
                </a:cubicBezTo>
                <a:cubicBezTo>
                  <a:pt x="140" y="4"/>
                  <a:pt x="140" y="4"/>
                  <a:pt x="140" y="4"/>
                </a:cubicBezTo>
                <a:moveTo>
                  <a:pt x="140" y="4"/>
                </a:moveTo>
                <a:cubicBezTo>
                  <a:pt x="140" y="4"/>
                  <a:pt x="140" y="4"/>
                  <a:pt x="140" y="4"/>
                </a:cubicBezTo>
                <a:cubicBezTo>
                  <a:pt x="140" y="4"/>
                  <a:pt x="140" y="4"/>
                  <a:pt x="140" y="4"/>
                </a:cubicBezTo>
                <a:moveTo>
                  <a:pt x="140" y="4"/>
                </a:moveTo>
                <a:cubicBezTo>
                  <a:pt x="140" y="4"/>
                  <a:pt x="140" y="4"/>
                  <a:pt x="140" y="4"/>
                </a:cubicBezTo>
                <a:cubicBezTo>
                  <a:pt x="140" y="4"/>
                  <a:pt x="140" y="4"/>
                  <a:pt x="140" y="4"/>
                </a:cubicBezTo>
                <a:moveTo>
                  <a:pt x="139" y="4"/>
                </a:moveTo>
                <a:cubicBezTo>
                  <a:pt x="139" y="4"/>
                  <a:pt x="139" y="4"/>
                  <a:pt x="139" y="4"/>
                </a:cubicBezTo>
                <a:cubicBezTo>
                  <a:pt x="139" y="4"/>
                  <a:pt x="139" y="4"/>
                  <a:pt x="139" y="4"/>
                </a:cubicBezTo>
                <a:moveTo>
                  <a:pt x="139" y="4"/>
                </a:moveTo>
                <a:cubicBezTo>
                  <a:pt x="139" y="4"/>
                  <a:pt x="139" y="4"/>
                  <a:pt x="139" y="4"/>
                </a:cubicBezTo>
                <a:cubicBezTo>
                  <a:pt x="139" y="4"/>
                  <a:pt x="139" y="4"/>
                  <a:pt x="139" y="4"/>
                </a:cubicBezTo>
                <a:moveTo>
                  <a:pt x="139" y="4"/>
                </a:moveTo>
                <a:cubicBezTo>
                  <a:pt x="139" y="4"/>
                  <a:pt x="139" y="4"/>
                  <a:pt x="139" y="4"/>
                </a:cubicBezTo>
                <a:cubicBezTo>
                  <a:pt x="139" y="4"/>
                  <a:pt x="139" y="4"/>
                  <a:pt x="139" y="4"/>
                </a:cubicBezTo>
                <a:moveTo>
                  <a:pt x="139" y="4"/>
                </a:moveTo>
                <a:cubicBezTo>
                  <a:pt x="139" y="4"/>
                  <a:pt x="139" y="4"/>
                  <a:pt x="139" y="4"/>
                </a:cubicBezTo>
                <a:cubicBezTo>
                  <a:pt x="139" y="4"/>
                  <a:pt x="139" y="4"/>
                  <a:pt x="139" y="4"/>
                </a:cubicBezTo>
                <a:moveTo>
                  <a:pt x="138" y="4"/>
                </a:moveTo>
                <a:cubicBezTo>
                  <a:pt x="139" y="4"/>
                  <a:pt x="139" y="4"/>
                  <a:pt x="139" y="4"/>
                </a:cubicBezTo>
                <a:cubicBezTo>
                  <a:pt x="139" y="4"/>
                  <a:pt x="139"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7" y="4"/>
                </a:moveTo>
                <a:cubicBezTo>
                  <a:pt x="137" y="4"/>
                  <a:pt x="137" y="4"/>
                  <a:pt x="137" y="4"/>
                </a:cubicBezTo>
                <a:cubicBezTo>
                  <a:pt x="137" y="4"/>
                  <a:pt x="137" y="4"/>
                  <a:pt x="137" y="4"/>
                </a:cubicBezTo>
                <a:moveTo>
                  <a:pt x="137" y="4"/>
                </a:moveTo>
                <a:cubicBezTo>
                  <a:pt x="137" y="4"/>
                  <a:pt x="137" y="4"/>
                  <a:pt x="137" y="4"/>
                </a:cubicBezTo>
                <a:cubicBezTo>
                  <a:pt x="137" y="4"/>
                  <a:pt x="137" y="4"/>
                  <a:pt x="137" y="4"/>
                </a:cubicBezTo>
                <a:moveTo>
                  <a:pt x="137" y="4"/>
                </a:moveTo>
                <a:cubicBezTo>
                  <a:pt x="137" y="4"/>
                  <a:pt x="137" y="4"/>
                  <a:pt x="137" y="4"/>
                </a:cubicBezTo>
                <a:cubicBezTo>
                  <a:pt x="137" y="4"/>
                  <a:pt x="137" y="4"/>
                  <a:pt x="137" y="4"/>
                </a:cubicBezTo>
                <a:moveTo>
                  <a:pt x="137" y="4"/>
                </a:moveTo>
                <a:cubicBezTo>
                  <a:pt x="137" y="4"/>
                  <a:pt x="137" y="4"/>
                  <a:pt x="137" y="4"/>
                </a:cubicBezTo>
                <a:cubicBezTo>
                  <a:pt x="137" y="4"/>
                  <a:pt x="137" y="4"/>
                  <a:pt x="137" y="4"/>
                </a:cubicBezTo>
                <a:moveTo>
                  <a:pt x="136" y="3"/>
                </a:moveTo>
                <a:cubicBezTo>
                  <a:pt x="137" y="4"/>
                  <a:pt x="137" y="4"/>
                  <a:pt x="137" y="4"/>
                </a:cubicBezTo>
                <a:cubicBezTo>
                  <a:pt x="137" y="4"/>
                  <a:pt x="137" y="4"/>
                  <a:pt x="136" y="3"/>
                </a:cubicBezTo>
                <a:moveTo>
                  <a:pt x="136" y="3"/>
                </a:moveTo>
                <a:cubicBezTo>
                  <a:pt x="136" y="3"/>
                  <a:pt x="136" y="3"/>
                  <a:pt x="136" y="3"/>
                </a:cubicBezTo>
                <a:cubicBezTo>
                  <a:pt x="136" y="3"/>
                  <a:pt x="136" y="3"/>
                  <a:pt x="136" y="3"/>
                </a:cubicBezTo>
                <a:moveTo>
                  <a:pt x="136" y="3"/>
                </a:moveTo>
                <a:cubicBezTo>
                  <a:pt x="136" y="3"/>
                  <a:pt x="136" y="3"/>
                  <a:pt x="136" y="3"/>
                </a:cubicBezTo>
                <a:cubicBezTo>
                  <a:pt x="136" y="3"/>
                  <a:pt x="136" y="3"/>
                  <a:pt x="136" y="3"/>
                </a:cubicBezTo>
                <a:moveTo>
                  <a:pt x="136" y="3"/>
                </a:moveTo>
                <a:cubicBezTo>
                  <a:pt x="136" y="3"/>
                  <a:pt x="136" y="3"/>
                  <a:pt x="136" y="3"/>
                </a:cubicBezTo>
                <a:cubicBezTo>
                  <a:pt x="136" y="3"/>
                  <a:pt x="136" y="3"/>
                  <a:pt x="136" y="3"/>
                </a:cubicBezTo>
                <a:moveTo>
                  <a:pt x="136" y="3"/>
                </a:moveTo>
                <a:cubicBezTo>
                  <a:pt x="136" y="3"/>
                  <a:pt x="136" y="3"/>
                  <a:pt x="136" y="3"/>
                </a:cubicBezTo>
                <a:cubicBezTo>
                  <a:pt x="136" y="3"/>
                  <a:pt x="136" y="3"/>
                  <a:pt x="136" y="3"/>
                </a:cubicBezTo>
                <a:moveTo>
                  <a:pt x="135" y="3"/>
                </a:moveTo>
                <a:cubicBezTo>
                  <a:pt x="135" y="3"/>
                  <a:pt x="136" y="3"/>
                  <a:pt x="136" y="3"/>
                </a:cubicBezTo>
                <a:cubicBezTo>
                  <a:pt x="136" y="3"/>
                  <a:pt x="135" y="3"/>
                  <a:pt x="135" y="3"/>
                </a:cubicBezTo>
                <a:moveTo>
                  <a:pt x="135" y="3"/>
                </a:moveTo>
                <a:cubicBezTo>
                  <a:pt x="135" y="3"/>
                  <a:pt x="135" y="3"/>
                  <a:pt x="135" y="3"/>
                </a:cubicBezTo>
                <a:cubicBezTo>
                  <a:pt x="135" y="3"/>
                  <a:pt x="135" y="3"/>
                  <a:pt x="135" y="3"/>
                </a:cubicBezTo>
                <a:moveTo>
                  <a:pt x="135" y="3"/>
                </a:moveTo>
                <a:cubicBezTo>
                  <a:pt x="135" y="3"/>
                  <a:pt x="135" y="3"/>
                  <a:pt x="135" y="3"/>
                </a:cubicBezTo>
                <a:cubicBezTo>
                  <a:pt x="135" y="3"/>
                  <a:pt x="135" y="3"/>
                  <a:pt x="135" y="3"/>
                </a:cubicBezTo>
                <a:moveTo>
                  <a:pt x="134" y="3"/>
                </a:moveTo>
                <a:cubicBezTo>
                  <a:pt x="134" y="3"/>
                  <a:pt x="135" y="3"/>
                  <a:pt x="135" y="3"/>
                </a:cubicBezTo>
                <a:cubicBezTo>
                  <a:pt x="135" y="3"/>
                  <a:pt x="134" y="3"/>
                  <a:pt x="134" y="3"/>
                </a:cubicBezTo>
                <a:moveTo>
                  <a:pt x="134" y="3"/>
                </a:moveTo>
                <a:cubicBezTo>
                  <a:pt x="134" y="3"/>
                  <a:pt x="134" y="3"/>
                  <a:pt x="134" y="3"/>
                </a:cubicBezTo>
                <a:cubicBezTo>
                  <a:pt x="134" y="3"/>
                  <a:pt x="134" y="3"/>
                  <a:pt x="134" y="3"/>
                </a:cubicBezTo>
                <a:moveTo>
                  <a:pt x="134" y="3"/>
                </a:moveTo>
                <a:cubicBezTo>
                  <a:pt x="134" y="3"/>
                  <a:pt x="134" y="3"/>
                  <a:pt x="134" y="3"/>
                </a:cubicBezTo>
                <a:cubicBezTo>
                  <a:pt x="134" y="3"/>
                  <a:pt x="134" y="3"/>
                  <a:pt x="134" y="3"/>
                </a:cubicBezTo>
                <a:moveTo>
                  <a:pt x="134" y="3"/>
                </a:moveTo>
                <a:cubicBezTo>
                  <a:pt x="134" y="3"/>
                  <a:pt x="134" y="3"/>
                  <a:pt x="134" y="3"/>
                </a:cubicBezTo>
                <a:cubicBezTo>
                  <a:pt x="134" y="3"/>
                  <a:pt x="134" y="3"/>
                  <a:pt x="134" y="3"/>
                </a:cubicBezTo>
                <a:moveTo>
                  <a:pt x="133" y="3"/>
                </a:moveTo>
                <a:cubicBezTo>
                  <a:pt x="133" y="3"/>
                  <a:pt x="134" y="3"/>
                  <a:pt x="134" y="3"/>
                </a:cubicBezTo>
                <a:cubicBezTo>
                  <a:pt x="134" y="3"/>
                  <a:pt x="133" y="3"/>
                  <a:pt x="133" y="3"/>
                </a:cubicBezTo>
                <a:moveTo>
                  <a:pt x="133" y="3"/>
                </a:moveTo>
                <a:cubicBezTo>
                  <a:pt x="133" y="3"/>
                  <a:pt x="133" y="3"/>
                  <a:pt x="133" y="3"/>
                </a:cubicBezTo>
                <a:cubicBezTo>
                  <a:pt x="133" y="3"/>
                  <a:pt x="133" y="3"/>
                  <a:pt x="133" y="3"/>
                </a:cubicBezTo>
                <a:moveTo>
                  <a:pt x="133" y="3"/>
                </a:moveTo>
                <a:cubicBezTo>
                  <a:pt x="133" y="3"/>
                  <a:pt x="133" y="3"/>
                  <a:pt x="133" y="3"/>
                </a:cubicBezTo>
                <a:cubicBezTo>
                  <a:pt x="133" y="3"/>
                  <a:pt x="133" y="3"/>
                  <a:pt x="133" y="3"/>
                </a:cubicBezTo>
                <a:moveTo>
                  <a:pt x="133" y="3"/>
                </a:moveTo>
                <a:cubicBezTo>
                  <a:pt x="133" y="3"/>
                  <a:pt x="133" y="3"/>
                  <a:pt x="133" y="3"/>
                </a:cubicBezTo>
                <a:cubicBezTo>
                  <a:pt x="133" y="3"/>
                  <a:pt x="133" y="3"/>
                  <a:pt x="133" y="3"/>
                </a:cubicBezTo>
                <a:moveTo>
                  <a:pt x="132" y="2"/>
                </a:moveTo>
                <a:cubicBezTo>
                  <a:pt x="132" y="3"/>
                  <a:pt x="133" y="3"/>
                  <a:pt x="133" y="3"/>
                </a:cubicBezTo>
                <a:cubicBezTo>
                  <a:pt x="133" y="3"/>
                  <a:pt x="132" y="3"/>
                  <a:pt x="132" y="2"/>
                </a:cubicBezTo>
                <a:moveTo>
                  <a:pt x="132" y="2"/>
                </a:moveTo>
                <a:cubicBezTo>
                  <a:pt x="132" y="2"/>
                  <a:pt x="132" y="2"/>
                  <a:pt x="132" y="2"/>
                </a:cubicBezTo>
                <a:cubicBezTo>
                  <a:pt x="132" y="2"/>
                  <a:pt x="132" y="2"/>
                  <a:pt x="132" y="2"/>
                </a:cubicBezTo>
                <a:moveTo>
                  <a:pt x="132" y="2"/>
                </a:moveTo>
                <a:cubicBezTo>
                  <a:pt x="132" y="2"/>
                  <a:pt x="132" y="2"/>
                  <a:pt x="132" y="2"/>
                </a:cubicBezTo>
                <a:cubicBezTo>
                  <a:pt x="132" y="2"/>
                  <a:pt x="132" y="2"/>
                  <a:pt x="132" y="2"/>
                </a:cubicBezTo>
                <a:moveTo>
                  <a:pt x="132" y="2"/>
                </a:moveTo>
                <a:cubicBezTo>
                  <a:pt x="132" y="2"/>
                  <a:pt x="132" y="2"/>
                  <a:pt x="132" y="2"/>
                </a:cubicBezTo>
                <a:cubicBezTo>
                  <a:pt x="132" y="2"/>
                  <a:pt x="132" y="2"/>
                  <a:pt x="132" y="2"/>
                </a:cubicBezTo>
                <a:moveTo>
                  <a:pt x="132" y="2"/>
                </a:moveTo>
                <a:cubicBezTo>
                  <a:pt x="132" y="2"/>
                  <a:pt x="132" y="2"/>
                  <a:pt x="132" y="2"/>
                </a:cubicBezTo>
                <a:cubicBezTo>
                  <a:pt x="132" y="2"/>
                  <a:pt x="132" y="2"/>
                  <a:pt x="132" y="2"/>
                </a:cubicBezTo>
                <a:moveTo>
                  <a:pt x="131" y="2"/>
                </a:moveTo>
                <a:cubicBezTo>
                  <a:pt x="131" y="2"/>
                  <a:pt x="131" y="2"/>
                  <a:pt x="131" y="2"/>
                </a:cubicBezTo>
                <a:cubicBezTo>
                  <a:pt x="131" y="2"/>
                  <a:pt x="131" y="2"/>
                  <a:pt x="131" y="2"/>
                </a:cubicBezTo>
                <a:moveTo>
                  <a:pt x="131" y="2"/>
                </a:moveTo>
                <a:cubicBezTo>
                  <a:pt x="131" y="2"/>
                  <a:pt x="131" y="2"/>
                  <a:pt x="131" y="2"/>
                </a:cubicBezTo>
                <a:cubicBezTo>
                  <a:pt x="131" y="2"/>
                  <a:pt x="131" y="2"/>
                  <a:pt x="131" y="2"/>
                </a:cubicBezTo>
                <a:moveTo>
                  <a:pt x="131" y="2"/>
                </a:moveTo>
                <a:cubicBezTo>
                  <a:pt x="131" y="2"/>
                  <a:pt x="131" y="2"/>
                  <a:pt x="131" y="2"/>
                </a:cubicBezTo>
                <a:cubicBezTo>
                  <a:pt x="131" y="2"/>
                  <a:pt x="131" y="2"/>
                  <a:pt x="131" y="2"/>
                </a:cubicBezTo>
                <a:moveTo>
                  <a:pt x="131" y="2"/>
                </a:moveTo>
                <a:cubicBezTo>
                  <a:pt x="131" y="2"/>
                  <a:pt x="131" y="2"/>
                  <a:pt x="131" y="2"/>
                </a:cubicBezTo>
                <a:cubicBezTo>
                  <a:pt x="131" y="2"/>
                  <a:pt x="131" y="2"/>
                  <a:pt x="131" y="2"/>
                </a:cubicBezTo>
                <a:moveTo>
                  <a:pt x="130" y="2"/>
                </a:moveTo>
                <a:cubicBezTo>
                  <a:pt x="130" y="2"/>
                  <a:pt x="130" y="2"/>
                  <a:pt x="130" y="2"/>
                </a:cubicBezTo>
                <a:cubicBezTo>
                  <a:pt x="130" y="2"/>
                  <a:pt x="130" y="2"/>
                  <a:pt x="130" y="2"/>
                </a:cubicBezTo>
                <a:moveTo>
                  <a:pt x="130" y="2"/>
                </a:moveTo>
                <a:cubicBezTo>
                  <a:pt x="130" y="2"/>
                  <a:pt x="130" y="2"/>
                  <a:pt x="130" y="2"/>
                </a:cubicBezTo>
                <a:cubicBezTo>
                  <a:pt x="130" y="2"/>
                  <a:pt x="130" y="2"/>
                  <a:pt x="130" y="2"/>
                </a:cubicBezTo>
                <a:moveTo>
                  <a:pt x="130" y="2"/>
                </a:moveTo>
                <a:cubicBezTo>
                  <a:pt x="130" y="2"/>
                  <a:pt x="130" y="2"/>
                  <a:pt x="130" y="2"/>
                </a:cubicBezTo>
                <a:cubicBezTo>
                  <a:pt x="130" y="2"/>
                  <a:pt x="130" y="2"/>
                  <a:pt x="130" y="2"/>
                </a:cubicBezTo>
                <a:moveTo>
                  <a:pt x="129" y="2"/>
                </a:moveTo>
                <a:cubicBezTo>
                  <a:pt x="130" y="2"/>
                  <a:pt x="130" y="2"/>
                  <a:pt x="130" y="2"/>
                </a:cubicBezTo>
                <a:cubicBezTo>
                  <a:pt x="130" y="2"/>
                  <a:pt x="130" y="2"/>
                  <a:pt x="129" y="2"/>
                </a:cubicBezTo>
                <a:moveTo>
                  <a:pt x="129" y="2"/>
                </a:moveTo>
                <a:cubicBezTo>
                  <a:pt x="129" y="2"/>
                  <a:pt x="129" y="2"/>
                  <a:pt x="129" y="2"/>
                </a:cubicBezTo>
                <a:cubicBezTo>
                  <a:pt x="129" y="2"/>
                  <a:pt x="129" y="2"/>
                  <a:pt x="129" y="2"/>
                </a:cubicBezTo>
                <a:moveTo>
                  <a:pt x="129" y="2"/>
                </a:moveTo>
                <a:cubicBezTo>
                  <a:pt x="129" y="2"/>
                  <a:pt x="129" y="2"/>
                  <a:pt x="129" y="2"/>
                </a:cubicBezTo>
                <a:cubicBezTo>
                  <a:pt x="129" y="2"/>
                  <a:pt x="129" y="2"/>
                  <a:pt x="129" y="2"/>
                </a:cubicBezTo>
                <a:moveTo>
                  <a:pt x="128" y="2"/>
                </a:moveTo>
                <a:cubicBezTo>
                  <a:pt x="129" y="2"/>
                  <a:pt x="129" y="2"/>
                  <a:pt x="129" y="2"/>
                </a:cubicBezTo>
                <a:cubicBezTo>
                  <a:pt x="129" y="2"/>
                  <a:pt x="129" y="2"/>
                  <a:pt x="128" y="2"/>
                </a:cubicBezTo>
                <a:moveTo>
                  <a:pt x="128" y="2"/>
                </a:moveTo>
                <a:cubicBezTo>
                  <a:pt x="128" y="2"/>
                  <a:pt x="128" y="2"/>
                  <a:pt x="128" y="2"/>
                </a:cubicBezTo>
                <a:cubicBezTo>
                  <a:pt x="128" y="2"/>
                  <a:pt x="128" y="2"/>
                  <a:pt x="128" y="2"/>
                </a:cubicBezTo>
                <a:moveTo>
                  <a:pt x="128" y="2"/>
                </a:moveTo>
                <a:cubicBezTo>
                  <a:pt x="128" y="2"/>
                  <a:pt x="128" y="2"/>
                  <a:pt x="128" y="2"/>
                </a:cubicBezTo>
                <a:cubicBezTo>
                  <a:pt x="128" y="2"/>
                  <a:pt x="128" y="2"/>
                  <a:pt x="128" y="2"/>
                </a:cubicBezTo>
                <a:moveTo>
                  <a:pt x="127" y="2"/>
                </a:moveTo>
                <a:cubicBezTo>
                  <a:pt x="128" y="2"/>
                  <a:pt x="128" y="2"/>
                  <a:pt x="128" y="2"/>
                </a:cubicBezTo>
                <a:cubicBezTo>
                  <a:pt x="128" y="2"/>
                  <a:pt x="128" y="2"/>
                  <a:pt x="127" y="2"/>
                </a:cubicBezTo>
                <a:moveTo>
                  <a:pt x="127" y="1"/>
                </a:moveTo>
                <a:cubicBezTo>
                  <a:pt x="127" y="2"/>
                  <a:pt x="127" y="2"/>
                  <a:pt x="127" y="2"/>
                </a:cubicBezTo>
                <a:cubicBezTo>
                  <a:pt x="127" y="2"/>
                  <a:pt x="127" y="2"/>
                  <a:pt x="127" y="1"/>
                </a:cubicBezTo>
                <a:moveTo>
                  <a:pt x="127" y="1"/>
                </a:moveTo>
                <a:cubicBezTo>
                  <a:pt x="127" y="1"/>
                  <a:pt x="127" y="1"/>
                  <a:pt x="127" y="1"/>
                </a:cubicBezTo>
                <a:cubicBezTo>
                  <a:pt x="127" y="1"/>
                  <a:pt x="127" y="1"/>
                  <a:pt x="127" y="1"/>
                </a:cubicBezTo>
                <a:moveTo>
                  <a:pt x="126" y="1"/>
                </a:moveTo>
                <a:cubicBezTo>
                  <a:pt x="127" y="1"/>
                  <a:pt x="127" y="1"/>
                  <a:pt x="127" y="1"/>
                </a:cubicBezTo>
                <a:cubicBezTo>
                  <a:pt x="127" y="1"/>
                  <a:pt x="127" y="1"/>
                  <a:pt x="126" y="1"/>
                </a:cubicBezTo>
                <a:moveTo>
                  <a:pt x="126" y="1"/>
                </a:moveTo>
                <a:cubicBezTo>
                  <a:pt x="126" y="1"/>
                  <a:pt x="126" y="1"/>
                  <a:pt x="126" y="1"/>
                </a:cubicBezTo>
                <a:cubicBezTo>
                  <a:pt x="126" y="1"/>
                  <a:pt x="126" y="1"/>
                  <a:pt x="126" y="1"/>
                </a:cubicBezTo>
                <a:moveTo>
                  <a:pt x="126" y="1"/>
                </a:moveTo>
                <a:cubicBezTo>
                  <a:pt x="126" y="1"/>
                  <a:pt x="126" y="1"/>
                  <a:pt x="126" y="1"/>
                </a:cubicBezTo>
                <a:cubicBezTo>
                  <a:pt x="126" y="1"/>
                  <a:pt x="126" y="1"/>
                  <a:pt x="126" y="1"/>
                </a:cubicBezTo>
                <a:moveTo>
                  <a:pt x="126" y="1"/>
                </a:moveTo>
                <a:cubicBezTo>
                  <a:pt x="126" y="1"/>
                  <a:pt x="126" y="1"/>
                  <a:pt x="126" y="1"/>
                </a:cubicBezTo>
                <a:cubicBezTo>
                  <a:pt x="126" y="1"/>
                  <a:pt x="126" y="1"/>
                  <a:pt x="126" y="1"/>
                </a:cubicBezTo>
                <a:moveTo>
                  <a:pt x="125" y="1"/>
                </a:moveTo>
                <a:cubicBezTo>
                  <a:pt x="125" y="1"/>
                  <a:pt x="126" y="1"/>
                  <a:pt x="126" y="1"/>
                </a:cubicBezTo>
                <a:cubicBezTo>
                  <a:pt x="126" y="1"/>
                  <a:pt x="125" y="1"/>
                  <a:pt x="125"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4" y="1"/>
                </a:moveTo>
                <a:cubicBezTo>
                  <a:pt x="124" y="1"/>
                  <a:pt x="125" y="1"/>
                  <a:pt x="125" y="1"/>
                </a:cubicBezTo>
                <a:cubicBezTo>
                  <a:pt x="125" y="1"/>
                  <a:pt x="124" y="1"/>
                  <a:pt x="124"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3" y="1"/>
                </a:moveTo>
                <a:cubicBezTo>
                  <a:pt x="123" y="1"/>
                  <a:pt x="123" y="1"/>
                  <a:pt x="124"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2" y="1"/>
                </a:moveTo>
                <a:cubicBezTo>
                  <a:pt x="123" y="1"/>
                  <a:pt x="123" y="1"/>
                  <a:pt x="123" y="1"/>
                </a:cubicBezTo>
                <a:cubicBezTo>
                  <a:pt x="123" y="1"/>
                  <a:pt x="123"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19" y="1"/>
                </a:moveTo>
                <a:cubicBezTo>
                  <a:pt x="119" y="1"/>
                  <a:pt x="119" y="1"/>
                  <a:pt x="120"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0"/>
                </a:moveTo>
                <a:cubicBezTo>
                  <a:pt x="119" y="0"/>
                  <a:pt x="119" y="0"/>
                  <a:pt x="119" y="0"/>
                </a:cubicBezTo>
                <a:cubicBezTo>
                  <a:pt x="119" y="0"/>
                  <a:pt x="119" y="0"/>
                  <a:pt x="119"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6" y="0"/>
                </a:moveTo>
                <a:cubicBezTo>
                  <a:pt x="117" y="0"/>
                  <a:pt x="117" y="0"/>
                  <a:pt x="117" y="0"/>
                </a:cubicBezTo>
                <a:cubicBezTo>
                  <a:pt x="117" y="0"/>
                  <a:pt x="117"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5" y="0"/>
                </a:moveTo>
                <a:cubicBezTo>
                  <a:pt x="115" y="0"/>
                  <a:pt x="116" y="0"/>
                  <a:pt x="116" y="0"/>
                </a:cubicBezTo>
                <a:cubicBezTo>
                  <a:pt x="116"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1" y="0"/>
                </a:moveTo>
                <a:cubicBezTo>
                  <a:pt x="111" y="0"/>
                  <a:pt x="112" y="0"/>
                  <a:pt x="112" y="0"/>
                </a:cubicBezTo>
                <a:cubicBezTo>
                  <a:pt x="112"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path>
            </a:pathLst>
          </a:custGeom>
          <a:solidFill>
            <a:srgbClr val="B2B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sľîḋè">
            <a:extLst>
              <a:ext uri="{FF2B5EF4-FFF2-40B4-BE49-F238E27FC236}">
                <a16:creationId xmlns:a16="http://schemas.microsoft.com/office/drawing/2014/main" id="{789ECA4F-2E49-48E0-916C-8FF16EEBE4E5}"/>
              </a:ext>
            </a:extLst>
          </p:cNvPr>
          <p:cNvSpPr>
            <a:spLocks/>
          </p:cNvSpPr>
          <p:nvPr/>
        </p:nvSpPr>
        <p:spPr bwMode="auto">
          <a:xfrm>
            <a:off x="6423328" y="3171063"/>
            <a:ext cx="943186" cy="945555"/>
          </a:xfrm>
          <a:custGeom>
            <a:avLst/>
            <a:gdLst>
              <a:gd name="T0" fmla="*/ 0 w 197"/>
              <a:gd name="T1" fmla="*/ 110 h 197"/>
              <a:gd name="T2" fmla="*/ 0 w 197"/>
              <a:gd name="T3" fmla="*/ 111 h 197"/>
              <a:gd name="T4" fmla="*/ 0 w 197"/>
              <a:gd name="T5" fmla="*/ 112 h 197"/>
              <a:gd name="T6" fmla="*/ 0 w 197"/>
              <a:gd name="T7" fmla="*/ 112 h 197"/>
              <a:gd name="T8" fmla="*/ 0 w 197"/>
              <a:gd name="T9" fmla="*/ 113 h 197"/>
              <a:gd name="T10" fmla="*/ 0 w 197"/>
              <a:gd name="T11" fmla="*/ 114 h 197"/>
              <a:gd name="T12" fmla="*/ 0 w 197"/>
              <a:gd name="T13" fmla="*/ 115 h 197"/>
              <a:gd name="T14" fmla="*/ 0 w 197"/>
              <a:gd name="T15" fmla="*/ 116 h 197"/>
              <a:gd name="T16" fmla="*/ 0 w 197"/>
              <a:gd name="T17" fmla="*/ 117 h 197"/>
              <a:gd name="T18" fmla="*/ 0 w 197"/>
              <a:gd name="T19" fmla="*/ 118 h 197"/>
              <a:gd name="T20" fmla="*/ 0 w 197"/>
              <a:gd name="T21" fmla="*/ 119 h 197"/>
              <a:gd name="T22" fmla="*/ 0 w 197"/>
              <a:gd name="T23" fmla="*/ 120 h 197"/>
              <a:gd name="T24" fmla="*/ 143 w 197"/>
              <a:gd name="T25" fmla="*/ 5 h 197"/>
              <a:gd name="T26" fmla="*/ 142 w 197"/>
              <a:gd name="T27" fmla="*/ 5 h 197"/>
              <a:gd name="T28" fmla="*/ 141 w 197"/>
              <a:gd name="T29" fmla="*/ 5 h 197"/>
              <a:gd name="T30" fmla="*/ 141 w 197"/>
              <a:gd name="T31" fmla="*/ 5 h 197"/>
              <a:gd name="T32" fmla="*/ 140 w 197"/>
              <a:gd name="T33" fmla="*/ 4 h 197"/>
              <a:gd name="T34" fmla="*/ 139 w 197"/>
              <a:gd name="T35" fmla="*/ 4 h 197"/>
              <a:gd name="T36" fmla="*/ 139 w 197"/>
              <a:gd name="T37" fmla="*/ 4 h 197"/>
              <a:gd name="T38" fmla="*/ 138 w 197"/>
              <a:gd name="T39" fmla="*/ 4 h 197"/>
              <a:gd name="T40" fmla="*/ 137 w 197"/>
              <a:gd name="T41" fmla="*/ 4 h 197"/>
              <a:gd name="T42" fmla="*/ 136 w 197"/>
              <a:gd name="T43" fmla="*/ 3 h 197"/>
              <a:gd name="T44" fmla="*/ 136 w 197"/>
              <a:gd name="T45" fmla="*/ 3 h 197"/>
              <a:gd name="T46" fmla="*/ 135 w 197"/>
              <a:gd name="T47" fmla="*/ 3 h 197"/>
              <a:gd name="T48" fmla="*/ 134 w 197"/>
              <a:gd name="T49" fmla="*/ 3 h 197"/>
              <a:gd name="T50" fmla="*/ 133 w 197"/>
              <a:gd name="T51" fmla="*/ 3 h 197"/>
              <a:gd name="T52" fmla="*/ 132 w 197"/>
              <a:gd name="T53" fmla="*/ 2 h 197"/>
              <a:gd name="T54" fmla="*/ 131 w 197"/>
              <a:gd name="T55" fmla="*/ 2 h 197"/>
              <a:gd name="T56" fmla="*/ 130 w 197"/>
              <a:gd name="T57" fmla="*/ 2 h 197"/>
              <a:gd name="T58" fmla="*/ 129 w 197"/>
              <a:gd name="T59" fmla="*/ 2 h 197"/>
              <a:gd name="T60" fmla="*/ 128 w 197"/>
              <a:gd name="T61" fmla="*/ 2 h 197"/>
              <a:gd name="T62" fmla="*/ 127 w 197"/>
              <a:gd name="T63" fmla="*/ 1 h 197"/>
              <a:gd name="T64" fmla="*/ 126 w 197"/>
              <a:gd name="T65" fmla="*/ 1 h 197"/>
              <a:gd name="T66" fmla="*/ 125 w 197"/>
              <a:gd name="T67" fmla="*/ 1 h 197"/>
              <a:gd name="T68" fmla="*/ 124 w 197"/>
              <a:gd name="T69" fmla="*/ 1 h 197"/>
              <a:gd name="T70" fmla="*/ 123 w 197"/>
              <a:gd name="T71" fmla="*/ 1 h 197"/>
              <a:gd name="T72" fmla="*/ 122 w 197"/>
              <a:gd name="T73" fmla="*/ 1 h 197"/>
              <a:gd name="T74" fmla="*/ 122 w 197"/>
              <a:gd name="T75" fmla="*/ 1 h 197"/>
              <a:gd name="T76" fmla="*/ 121 w 197"/>
              <a:gd name="T77" fmla="*/ 1 h 197"/>
              <a:gd name="T78" fmla="*/ 120 w 197"/>
              <a:gd name="T79" fmla="*/ 1 h 197"/>
              <a:gd name="T80" fmla="*/ 120 w 197"/>
              <a:gd name="T81" fmla="*/ 1 h 197"/>
              <a:gd name="T82" fmla="*/ 119 w 197"/>
              <a:gd name="T83" fmla="*/ 1 h 197"/>
              <a:gd name="T84" fmla="*/ 118 w 197"/>
              <a:gd name="T85" fmla="*/ 0 h 197"/>
              <a:gd name="T86" fmla="*/ 117 w 197"/>
              <a:gd name="T87" fmla="*/ 0 h 197"/>
              <a:gd name="T88" fmla="*/ 117 w 197"/>
              <a:gd name="T89" fmla="*/ 0 h 197"/>
              <a:gd name="T90" fmla="*/ 116 w 197"/>
              <a:gd name="T91" fmla="*/ 0 h 197"/>
              <a:gd name="T92" fmla="*/ 115 w 197"/>
              <a:gd name="T93" fmla="*/ 0 h 197"/>
              <a:gd name="T94" fmla="*/ 114 w 197"/>
              <a:gd name="T95" fmla="*/ 0 h 197"/>
              <a:gd name="T96" fmla="*/ 114 w 197"/>
              <a:gd name="T97" fmla="*/ 0 h 197"/>
              <a:gd name="T98" fmla="*/ 113 w 197"/>
              <a:gd name="T99" fmla="*/ 0 h 197"/>
              <a:gd name="T100" fmla="*/ 112 w 197"/>
              <a:gd name="T101" fmla="*/ 0 h 197"/>
              <a:gd name="T102" fmla="*/ 111 w 197"/>
              <a:gd name="T103" fmla="*/ 0 h 197"/>
              <a:gd name="T104" fmla="*/ 111 w 197"/>
              <a:gd name="T105" fmla="*/ 0 h 197"/>
              <a:gd name="T106" fmla="*/ 110 w 197"/>
              <a:gd name="T10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97">
                <a:moveTo>
                  <a:pt x="109" y="0"/>
                </a:moveTo>
                <a:cubicBezTo>
                  <a:pt x="49" y="0"/>
                  <a:pt x="0" y="49"/>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20"/>
                  <a:pt x="0" y="120"/>
                  <a:pt x="0" y="120"/>
                </a:cubicBezTo>
                <a:cubicBezTo>
                  <a:pt x="0" y="120"/>
                  <a:pt x="0" y="120"/>
                  <a:pt x="0" y="120"/>
                </a:cubicBezTo>
                <a:cubicBezTo>
                  <a:pt x="0" y="120"/>
                  <a:pt x="0" y="120"/>
                  <a:pt x="0" y="120"/>
                </a:cubicBezTo>
                <a:cubicBezTo>
                  <a:pt x="0" y="120"/>
                  <a:pt x="0" y="120"/>
                  <a:pt x="0" y="120"/>
                </a:cubicBezTo>
                <a:cubicBezTo>
                  <a:pt x="3" y="152"/>
                  <a:pt x="20" y="179"/>
                  <a:pt x="44" y="197"/>
                </a:cubicBezTo>
                <a:cubicBezTo>
                  <a:pt x="30" y="179"/>
                  <a:pt x="22" y="156"/>
                  <a:pt x="22" y="132"/>
                </a:cubicBezTo>
                <a:cubicBezTo>
                  <a:pt x="22" y="71"/>
                  <a:pt x="71" y="22"/>
                  <a:pt x="132" y="22"/>
                </a:cubicBezTo>
                <a:cubicBezTo>
                  <a:pt x="156" y="22"/>
                  <a:pt x="179" y="30"/>
                  <a:pt x="197" y="44"/>
                </a:cubicBezTo>
                <a:cubicBezTo>
                  <a:pt x="184" y="26"/>
                  <a:pt x="166" y="13"/>
                  <a:pt x="144" y="6"/>
                </a:cubicBezTo>
                <a:cubicBezTo>
                  <a:pt x="144" y="6"/>
                  <a:pt x="144" y="6"/>
                  <a:pt x="144" y="6"/>
                </a:cubicBezTo>
                <a:cubicBezTo>
                  <a:pt x="144" y="6"/>
                  <a:pt x="144" y="6"/>
                  <a:pt x="143" y="5"/>
                </a:cubicBezTo>
                <a:cubicBezTo>
                  <a:pt x="143" y="5"/>
                  <a:pt x="143" y="5"/>
                  <a:pt x="143" y="5"/>
                </a:cubicBezTo>
                <a:cubicBezTo>
                  <a:pt x="143" y="5"/>
                  <a:pt x="143" y="5"/>
                  <a:pt x="143" y="5"/>
                </a:cubicBezTo>
                <a:cubicBezTo>
                  <a:pt x="143" y="5"/>
                  <a:pt x="143" y="5"/>
                  <a:pt x="143" y="5"/>
                </a:cubicBezTo>
                <a:cubicBezTo>
                  <a:pt x="143" y="5"/>
                  <a:pt x="143"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0" y="5"/>
                  <a:pt x="140" y="5"/>
                </a:cubicBezTo>
                <a:cubicBezTo>
                  <a:pt x="140" y="5"/>
                  <a:pt x="140" y="5"/>
                  <a:pt x="140" y="5"/>
                </a:cubicBezTo>
                <a:cubicBezTo>
                  <a:pt x="140" y="5"/>
                  <a:pt x="140" y="5"/>
                  <a:pt x="140" y="5"/>
                </a:cubicBezTo>
                <a:cubicBezTo>
                  <a:pt x="140" y="5"/>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5" y="3"/>
                  <a:pt x="135" y="3"/>
                </a:cubicBezTo>
                <a:cubicBezTo>
                  <a:pt x="135" y="3"/>
                  <a:pt x="135" y="3"/>
                  <a:pt x="135" y="3"/>
                </a:cubicBezTo>
                <a:cubicBezTo>
                  <a:pt x="135" y="3"/>
                  <a:pt x="135" y="3"/>
                  <a:pt x="135" y="3"/>
                </a:cubicBezTo>
                <a:cubicBezTo>
                  <a:pt x="135" y="3"/>
                  <a:pt x="135" y="3"/>
                  <a:pt x="135" y="3"/>
                </a:cubicBezTo>
                <a:cubicBezTo>
                  <a:pt x="135" y="3"/>
                  <a:pt x="135" y="3"/>
                  <a:pt x="135" y="3"/>
                </a:cubicBezTo>
                <a:cubicBezTo>
                  <a:pt x="135" y="3"/>
                  <a:pt x="135" y="3"/>
                  <a:pt x="135" y="3"/>
                </a:cubicBezTo>
                <a:cubicBezTo>
                  <a:pt x="135"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2" y="3"/>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29" y="2"/>
                </a:cubicBezTo>
                <a:cubicBezTo>
                  <a:pt x="129" y="2"/>
                  <a:pt x="129" y="2"/>
                  <a:pt x="129" y="2"/>
                </a:cubicBezTo>
                <a:cubicBezTo>
                  <a:pt x="129" y="2"/>
                  <a:pt x="129" y="2"/>
                  <a:pt x="129" y="2"/>
                </a:cubicBezTo>
                <a:cubicBezTo>
                  <a:pt x="129" y="2"/>
                  <a:pt x="129" y="2"/>
                  <a:pt x="129" y="2"/>
                </a:cubicBezTo>
                <a:cubicBezTo>
                  <a:pt x="129" y="2"/>
                  <a:pt x="129" y="2"/>
                  <a:pt x="129" y="2"/>
                </a:cubicBezTo>
                <a:cubicBezTo>
                  <a:pt x="129" y="2"/>
                  <a:pt x="129" y="2"/>
                  <a:pt x="129" y="2"/>
                </a:cubicBezTo>
                <a:cubicBezTo>
                  <a:pt x="129" y="2"/>
                  <a:pt x="129" y="2"/>
                  <a:pt x="128" y="2"/>
                </a:cubicBezTo>
                <a:cubicBezTo>
                  <a:pt x="128" y="2"/>
                  <a:pt x="128" y="2"/>
                  <a:pt x="128" y="2"/>
                </a:cubicBezTo>
                <a:cubicBezTo>
                  <a:pt x="128" y="2"/>
                  <a:pt x="128" y="2"/>
                  <a:pt x="128" y="2"/>
                </a:cubicBezTo>
                <a:cubicBezTo>
                  <a:pt x="128" y="2"/>
                  <a:pt x="128" y="2"/>
                  <a:pt x="128" y="2"/>
                </a:cubicBezTo>
                <a:cubicBezTo>
                  <a:pt x="128" y="2"/>
                  <a:pt x="128" y="2"/>
                  <a:pt x="128" y="2"/>
                </a:cubicBezTo>
                <a:cubicBezTo>
                  <a:pt x="128" y="2"/>
                  <a:pt x="128" y="2"/>
                  <a:pt x="128" y="2"/>
                </a:cubicBezTo>
                <a:cubicBezTo>
                  <a:pt x="128" y="2"/>
                  <a:pt x="128" y="2"/>
                  <a:pt x="127" y="2"/>
                </a:cubicBezTo>
                <a:cubicBezTo>
                  <a:pt x="127" y="2"/>
                  <a:pt x="127" y="2"/>
                  <a:pt x="127" y="2"/>
                </a:cubicBezTo>
                <a:cubicBezTo>
                  <a:pt x="127" y="2"/>
                  <a:pt x="127" y="2"/>
                  <a:pt x="127" y="1"/>
                </a:cubicBezTo>
                <a:cubicBezTo>
                  <a:pt x="127" y="1"/>
                  <a:pt x="127" y="1"/>
                  <a:pt x="127" y="1"/>
                </a:cubicBezTo>
                <a:cubicBezTo>
                  <a:pt x="127" y="1"/>
                  <a:pt x="127" y="1"/>
                  <a:pt x="127" y="1"/>
                </a:cubicBezTo>
                <a:cubicBezTo>
                  <a:pt x="127" y="1"/>
                  <a:pt x="127" y="1"/>
                  <a:pt x="127" y="1"/>
                </a:cubicBezTo>
                <a:cubicBezTo>
                  <a:pt x="127" y="1"/>
                  <a:pt x="127"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0"/>
                  <a:pt x="119" y="0"/>
                  <a:pt x="119" y="0"/>
                </a:cubicBezTo>
                <a:cubicBezTo>
                  <a:pt x="119" y="0"/>
                  <a:pt x="119" y="0"/>
                  <a:pt x="119" y="0"/>
                </a:cubicBezTo>
                <a:cubicBezTo>
                  <a:pt x="119" y="0"/>
                  <a:pt x="119"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09" y="0"/>
                  <a:pt x="109" y="0"/>
                </a:cubicBezTo>
                <a:cubicBezTo>
                  <a:pt x="109" y="0"/>
                  <a:pt x="109" y="0"/>
                  <a:pt x="109" y="0"/>
                </a:cubicBezTo>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ṩlîdé">
            <a:extLst>
              <a:ext uri="{FF2B5EF4-FFF2-40B4-BE49-F238E27FC236}">
                <a16:creationId xmlns:a16="http://schemas.microsoft.com/office/drawing/2014/main" id="{EF0E47FD-0E9B-4C0F-B03E-282E1B781E30}"/>
              </a:ext>
            </a:extLst>
          </p:cNvPr>
          <p:cNvSpPr>
            <a:spLocks/>
          </p:cNvSpPr>
          <p:nvPr/>
        </p:nvSpPr>
        <p:spPr bwMode="auto">
          <a:xfrm>
            <a:off x="6693217" y="3513972"/>
            <a:ext cx="528602" cy="527907"/>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a:extLst/>
        </p:spPr>
        <p:txBody>
          <a:bodyPr anchor="ctr"/>
          <a:lstStyle/>
          <a:p>
            <a:pPr algn="ctr"/>
            <a:endParaRPr/>
          </a:p>
        </p:txBody>
      </p:sp>
      <p:sp>
        <p:nvSpPr>
          <p:cNvPr id="27" name="î$líḑé">
            <a:extLst>
              <a:ext uri="{FF2B5EF4-FFF2-40B4-BE49-F238E27FC236}">
                <a16:creationId xmlns:a16="http://schemas.microsoft.com/office/drawing/2014/main" id="{7FD54F12-2DE5-43FF-A51A-E4DB1B76D07B}"/>
              </a:ext>
            </a:extLst>
          </p:cNvPr>
          <p:cNvSpPr txBox="1">
            <a:spLocks/>
          </p:cNvSpPr>
          <p:nvPr/>
        </p:nvSpPr>
        <p:spPr bwMode="auto">
          <a:xfrm>
            <a:off x="8992594" y="3850136"/>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srgbClr val="40A693"/>
              </a:solidFill>
              <a:effectLst/>
              <a:uLnTx/>
              <a:uFillTx/>
            </a:endParaRPr>
          </a:p>
        </p:txBody>
      </p:sp>
      <p:cxnSp>
        <p:nvCxnSpPr>
          <p:cNvPr id="16" name="直接连接符 15">
            <a:extLst>
              <a:ext uri="{FF2B5EF4-FFF2-40B4-BE49-F238E27FC236}">
                <a16:creationId xmlns:a16="http://schemas.microsoft.com/office/drawing/2014/main" id="{7DF054A9-2409-4A3C-AF9E-DD18941293CC}"/>
              </a:ext>
            </a:extLst>
          </p:cNvPr>
          <p:cNvCxnSpPr/>
          <p:nvPr/>
        </p:nvCxnSpPr>
        <p:spPr>
          <a:xfrm>
            <a:off x="325864" y="2518771"/>
            <a:ext cx="385579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5DBCA45-5081-422E-A8A7-9F009D8605E0}"/>
              </a:ext>
            </a:extLst>
          </p:cNvPr>
          <p:cNvCxnSpPr/>
          <p:nvPr/>
        </p:nvCxnSpPr>
        <p:spPr>
          <a:xfrm>
            <a:off x="960804" y="3664472"/>
            <a:ext cx="267139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59573E-FEDA-4AEE-A4D7-5E0CE504394B}"/>
              </a:ext>
            </a:extLst>
          </p:cNvPr>
          <p:cNvCxnSpPr/>
          <p:nvPr/>
        </p:nvCxnSpPr>
        <p:spPr>
          <a:xfrm>
            <a:off x="515607" y="4889768"/>
            <a:ext cx="351082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C76AC81-4A53-4834-9F57-9596DAA0D2C1}"/>
              </a:ext>
            </a:extLst>
          </p:cNvPr>
          <p:cNvCxnSpPr>
            <a:endCxn id="73" idx="2"/>
          </p:cNvCxnSpPr>
          <p:nvPr/>
        </p:nvCxnSpPr>
        <p:spPr>
          <a:xfrm>
            <a:off x="7366514" y="2720516"/>
            <a:ext cx="2088232" cy="1171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A03AE09-329F-49AB-A83C-8E69CCAAC20D}"/>
              </a:ext>
            </a:extLst>
          </p:cNvPr>
          <p:cNvCxnSpPr/>
          <p:nvPr/>
        </p:nvCxnSpPr>
        <p:spPr>
          <a:xfrm>
            <a:off x="8410630" y="3564184"/>
            <a:ext cx="208823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71AC956-55E8-4C11-9CAD-343D29F58BDA}"/>
              </a:ext>
            </a:extLst>
          </p:cNvPr>
          <p:cNvCxnSpPr/>
          <p:nvPr/>
        </p:nvCxnSpPr>
        <p:spPr>
          <a:xfrm>
            <a:off x="8741624" y="4600085"/>
            <a:ext cx="208823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2" name="îṥlîḓê">
            <a:extLst>
              <a:ext uri="{FF2B5EF4-FFF2-40B4-BE49-F238E27FC236}">
                <a16:creationId xmlns:a16="http://schemas.microsoft.com/office/drawing/2014/main" id="{C6BDAB5F-8D25-4652-8943-6B4B11F5BECF}"/>
              </a:ext>
            </a:extLst>
          </p:cNvPr>
          <p:cNvSpPr txBox="1"/>
          <p:nvPr/>
        </p:nvSpPr>
        <p:spPr>
          <a:xfrm>
            <a:off x="4833632" y="3998596"/>
            <a:ext cx="914400" cy="521720"/>
          </a:xfrm>
          <a:prstGeom prst="rect">
            <a:avLst/>
          </a:prstGeom>
          <a:noFill/>
        </p:spPr>
        <p:txBody>
          <a:bodyPr wrap="none" lIns="90000" tIns="46800" rIns="90000" bIns="46800" anchor="ctr" anchorCtr="0">
            <a:normAutofit/>
          </a:bodyPr>
          <a:lstStyle/>
          <a:p>
            <a:pPr marL="0" marR="0" lvl="0" indent="0" algn="ctr" defTabSz="914377"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276AA"/>
                </a:solidFill>
                <a:effectLst/>
                <a:uLnTx/>
                <a:uFillTx/>
              </a:rPr>
              <a:t>现状</a:t>
            </a:r>
          </a:p>
        </p:txBody>
      </p:sp>
      <p:sp>
        <p:nvSpPr>
          <p:cNvPr id="23" name="î$ḻîḍè">
            <a:extLst>
              <a:ext uri="{FF2B5EF4-FFF2-40B4-BE49-F238E27FC236}">
                <a16:creationId xmlns:a16="http://schemas.microsoft.com/office/drawing/2014/main" id="{F95694F7-3EB7-43B6-AFC5-651F74C91C01}"/>
              </a:ext>
            </a:extLst>
          </p:cNvPr>
          <p:cNvSpPr txBox="1"/>
          <p:nvPr/>
        </p:nvSpPr>
        <p:spPr>
          <a:xfrm>
            <a:off x="6488079" y="4466945"/>
            <a:ext cx="914400" cy="521720"/>
          </a:xfrm>
          <a:prstGeom prst="rect">
            <a:avLst/>
          </a:prstGeom>
          <a:noFill/>
        </p:spPr>
        <p:txBody>
          <a:bodyPr wrap="none" lIns="90000" tIns="46800" rIns="90000" bIns="46800" anchor="ctr" anchorCtr="0">
            <a:normAutofit/>
          </a:bodyPr>
          <a:lstStyle/>
          <a:p>
            <a:pPr marL="0" marR="0" lvl="0" indent="0" algn="ctr" defTabSz="914377"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0A693"/>
                </a:solidFill>
                <a:effectLst/>
                <a:uLnTx/>
                <a:uFillTx/>
              </a:rPr>
              <a:t>问题</a:t>
            </a:r>
          </a:p>
        </p:txBody>
      </p:sp>
      <p:sp>
        <p:nvSpPr>
          <p:cNvPr id="5" name="TextBox 4"/>
          <p:cNvSpPr txBox="1"/>
          <p:nvPr/>
        </p:nvSpPr>
        <p:spPr>
          <a:xfrm>
            <a:off x="8878444" y="3174947"/>
            <a:ext cx="1951659" cy="400110"/>
          </a:xfrm>
          <a:prstGeom prst="rect">
            <a:avLst/>
          </a:prstGeom>
          <a:noFill/>
        </p:spPr>
        <p:txBody>
          <a:bodyPr wrap="square" rtlCol="0">
            <a:spAutoFit/>
          </a:bodyPr>
          <a:lstStyle/>
          <a:p>
            <a:pPr defTabSz="914377">
              <a:spcBef>
                <a:spcPct val="0"/>
              </a:spcBef>
              <a:defRPr/>
            </a:pPr>
            <a:r>
              <a:rPr lang="zh-CN" altLang="en-US" sz="2000" b="1" dirty="0">
                <a:solidFill>
                  <a:srgbClr val="40A693"/>
                </a:solidFill>
              </a:rPr>
              <a:t>停车问题</a:t>
            </a:r>
          </a:p>
        </p:txBody>
      </p:sp>
      <p:sp>
        <p:nvSpPr>
          <p:cNvPr id="55" name="TextBox 54"/>
          <p:cNvSpPr txBox="1"/>
          <p:nvPr/>
        </p:nvSpPr>
        <p:spPr>
          <a:xfrm>
            <a:off x="9140368" y="4184867"/>
            <a:ext cx="2327883" cy="400110"/>
          </a:xfrm>
          <a:prstGeom prst="rect">
            <a:avLst/>
          </a:prstGeom>
          <a:noFill/>
        </p:spPr>
        <p:txBody>
          <a:bodyPr wrap="square" rtlCol="0">
            <a:spAutoFit/>
          </a:bodyPr>
          <a:lstStyle/>
          <a:p>
            <a:pPr defTabSz="914377">
              <a:spcBef>
                <a:spcPct val="0"/>
              </a:spcBef>
              <a:defRPr/>
            </a:pPr>
            <a:r>
              <a:rPr lang="zh-CN" altLang="en-US" sz="2000" b="1" dirty="0">
                <a:solidFill>
                  <a:srgbClr val="40A693"/>
                </a:solidFill>
              </a:rPr>
              <a:t>管理问题</a:t>
            </a:r>
          </a:p>
        </p:txBody>
      </p:sp>
      <p:sp>
        <p:nvSpPr>
          <p:cNvPr id="70" name="î$líḑé">
            <a:extLst>
              <a:ext uri="{FF2B5EF4-FFF2-40B4-BE49-F238E27FC236}">
                <a16:creationId xmlns:a16="http://schemas.microsoft.com/office/drawing/2014/main" id="{7FD54F12-2DE5-43FF-A51A-E4DB1B76D07B}"/>
              </a:ext>
            </a:extLst>
          </p:cNvPr>
          <p:cNvSpPr txBox="1">
            <a:spLocks/>
          </p:cNvSpPr>
          <p:nvPr/>
        </p:nvSpPr>
        <p:spPr bwMode="auto">
          <a:xfrm>
            <a:off x="8179422" y="4985691"/>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srgbClr val="40A693"/>
              </a:solidFill>
              <a:effectLst/>
              <a:uLnTx/>
              <a:uFillTx/>
            </a:endParaRPr>
          </a:p>
        </p:txBody>
      </p:sp>
      <p:cxnSp>
        <p:nvCxnSpPr>
          <p:cNvPr id="71" name="直接连接符 70">
            <a:extLst>
              <a:ext uri="{FF2B5EF4-FFF2-40B4-BE49-F238E27FC236}">
                <a16:creationId xmlns:a16="http://schemas.microsoft.com/office/drawing/2014/main" id="{B71AC956-55E8-4C11-9CAD-343D29F58BDA}"/>
              </a:ext>
            </a:extLst>
          </p:cNvPr>
          <p:cNvCxnSpPr/>
          <p:nvPr/>
        </p:nvCxnSpPr>
        <p:spPr>
          <a:xfrm>
            <a:off x="8860959" y="5561591"/>
            <a:ext cx="208823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098033" y="5157748"/>
            <a:ext cx="2146439" cy="400110"/>
          </a:xfrm>
          <a:prstGeom prst="rect">
            <a:avLst/>
          </a:prstGeom>
          <a:noFill/>
        </p:spPr>
        <p:txBody>
          <a:bodyPr wrap="square" rtlCol="0">
            <a:spAutoFit/>
          </a:bodyPr>
          <a:lstStyle/>
          <a:p>
            <a:pPr defTabSz="914377">
              <a:spcBef>
                <a:spcPct val="0"/>
              </a:spcBef>
              <a:defRPr/>
            </a:pPr>
            <a:r>
              <a:rPr lang="zh-CN" altLang="en-US" sz="2000" b="1" dirty="0">
                <a:solidFill>
                  <a:srgbClr val="40A693"/>
                </a:solidFill>
              </a:rPr>
              <a:t>设计理念问题</a:t>
            </a:r>
          </a:p>
        </p:txBody>
      </p:sp>
      <p:sp>
        <p:nvSpPr>
          <p:cNvPr id="73" name="TextBox 72"/>
          <p:cNvSpPr txBox="1"/>
          <p:nvPr/>
        </p:nvSpPr>
        <p:spPr>
          <a:xfrm>
            <a:off x="7966032" y="2332118"/>
            <a:ext cx="2977428" cy="400110"/>
          </a:xfrm>
          <a:prstGeom prst="rect">
            <a:avLst/>
          </a:prstGeom>
          <a:noFill/>
        </p:spPr>
        <p:txBody>
          <a:bodyPr wrap="square" rtlCol="0">
            <a:spAutoFit/>
          </a:bodyPr>
          <a:lstStyle/>
          <a:p>
            <a:pPr defTabSz="914377">
              <a:spcBef>
                <a:spcPct val="0"/>
              </a:spcBef>
              <a:defRPr/>
            </a:pPr>
            <a:r>
              <a:rPr lang="zh-CN" altLang="en-US" sz="2000" b="1" dirty="0">
                <a:solidFill>
                  <a:srgbClr val="40A693"/>
                </a:solidFill>
              </a:rPr>
              <a:t>路权问题</a:t>
            </a:r>
          </a:p>
        </p:txBody>
      </p:sp>
      <p:sp>
        <p:nvSpPr>
          <p:cNvPr id="75" name="TextBox 74"/>
          <p:cNvSpPr txBox="1"/>
          <p:nvPr/>
        </p:nvSpPr>
        <p:spPr>
          <a:xfrm>
            <a:off x="325864" y="2043800"/>
            <a:ext cx="4134733" cy="400110"/>
          </a:xfrm>
          <a:prstGeom prst="rect">
            <a:avLst/>
          </a:prstGeom>
          <a:noFill/>
        </p:spPr>
        <p:txBody>
          <a:bodyPr wrap="square" rtlCol="0">
            <a:spAutoFit/>
          </a:bodyPr>
          <a:lstStyle/>
          <a:p>
            <a:pPr defTabSz="914377">
              <a:spcBef>
                <a:spcPct val="0"/>
              </a:spcBef>
              <a:defRPr/>
            </a:pPr>
            <a:r>
              <a:rPr lang="zh-CN" altLang="en-US" sz="2000" b="1" dirty="0">
                <a:solidFill>
                  <a:srgbClr val="4276AA"/>
                </a:solidFill>
              </a:rPr>
              <a:t>学生上下课以非机动车及步行为主</a:t>
            </a:r>
          </a:p>
        </p:txBody>
      </p:sp>
      <p:sp>
        <p:nvSpPr>
          <p:cNvPr id="76" name="TextBox 75"/>
          <p:cNvSpPr txBox="1"/>
          <p:nvPr/>
        </p:nvSpPr>
        <p:spPr>
          <a:xfrm>
            <a:off x="1204228" y="3258370"/>
            <a:ext cx="2977428" cy="400110"/>
          </a:xfrm>
          <a:prstGeom prst="rect">
            <a:avLst/>
          </a:prstGeom>
          <a:noFill/>
        </p:spPr>
        <p:txBody>
          <a:bodyPr wrap="square" rtlCol="0">
            <a:spAutoFit/>
          </a:bodyPr>
          <a:lstStyle/>
          <a:p>
            <a:pPr defTabSz="914377">
              <a:spcBef>
                <a:spcPct val="0"/>
              </a:spcBef>
              <a:defRPr/>
            </a:pPr>
            <a:r>
              <a:rPr lang="zh-CN" altLang="en-US" sz="2000" b="1" dirty="0">
                <a:solidFill>
                  <a:srgbClr val="4276AA"/>
                </a:solidFill>
              </a:rPr>
              <a:t>非机动车总量较大</a:t>
            </a:r>
          </a:p>
        </p:txBody>
      </p:sp>
      <p:sp>
        <p:nvSpPr>
          <p:cNvPr id="77" name="TextBox 76"/>
          <p:cNvSpPr txBox="1"/>
          <p:nvPr/>
        </p:nvSpPr>
        <p:spPr>
          <a:xfrm>
            <a:off x="670897" y="4418790"/>
            <a:ext cx="3843899" cy="400110"/>
          </a:xfrm>
          <a:prstGeom prst="rect">
            <a:avLst/>
          </a:prstGeom>
          <a:noFill/>
        </p:spPr>
        <p:txBody>
          <a:bodyPr wrap="square" rtlCol="0">
            <a:spAutoFit/>
          </a:bodyPr>
          <a:lstStyle/>
          <a:p>
            <a:pPr defTabSz="914377">
              <a:spcBef>
                <a:spcPct val="0"/>
              </a:spcBef>
              <a:defRPr/>
            </a:pPr>
            <a:r>
              <a:rPr lang="zh-CN" altLang="en-US" sz="2000" b="1" dirty="0">
                <a:solidFill>
                  <a:srgbClr val="4276AA"/>
                </a:solidFill>
              </a:rPr>
              <a:t>交通安宁化措施有利也有弊</a:t>
            </a:r>
          </a:p>
        </p:txBody>
      </p:sp>
    </p:spTree>
    <p:extLst>
      <p:ext uri="{BB962C8B-B14F-4D97-AF65-F5344CB8AC3E}">
        <p14:creationId xmlns:p14="http://schemas.microsoft.com/office/powerpoint/2010/main" val="3306746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en-US" altLang="zh-CN" dirty="0"/>
              <a:t>6.3 </a:t>
            </a:r>
            <a:r>
              <a:rPr lang="zh-CN" altLang="en-US" dirty="0"/>
              <a:t>存在的问题</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56</a:t>
            </a:fld>
            <a:endParaRPr lang="zh-CN" altLang="en-US"/>
          </a:p>
        </p:txBody>
      </p:sp>
      <p:sp>
        <p:nvSpPr>
          <p:cNvPr id="16" name="ïŝḻîḓé">
            <a:extLst>
              <a:ext uri="{FF2B5EF4-FFF2-40B4-BE49-F238E27FC236}">
                <a16:creationId xmlns:a16="http://schemas.microsoft.com/office/drawing/2014/main" id="{5E677C5F-6325-4929-8F3E-52879C8575AC}"/>
              </a:ext>
            </a:extLst>
          </p:cNvPr>
          <p:cNvSpPr/>
          <p:nvPr/>
        </p:nvSpPr>
        <p:spPr>
          <a:xfrm>
            <a:off x="7471390" y="2165805"/>
            <a:ext cx="3681352" cy="498598"/>
          </a:xfrm>
          <a:prstGeom prst="rect">
            <a:avLst/>
          </a:prstGeom>
        </p:spPr>
        <p:txBody>
          <a:bodyPr wrap="square">
            <a:normAutofit/>
          </a:bodyPr>
          <a:lstStyle/>
          <a:p>
            <a:pPr>
              <a:lnSpc>
                <a:spcPct val="120000"/>
              </a:lnSpc>
            </a:pPr>
            <a:endParaRPr lang="zh-CN" altLang="en-US" sz="1100" dirty="0"/>
          </a:p>
        </p:txBody>
      </p:sp>
      <p:sp>
        <p:nvSpPr>
          <p:cNvPr id="5" name="TextBox 4"/>
          <p:cNvSpPr txBox="1"/>
          <p:nvPr/>
        </p:nvSpPr>
        <p:spPr>
          <a:xfrm>
            <a:off x="7581417" y="2503310"/>
            <a:ext cx="4136450"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mn-ea"/>
              </a:rPr>
              <a:t>部分路段非机动车道缺失或过窄</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部分路段非机动车道标线缺失或模糊</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校园内公共自行车数量较少，高峰时段借到较困难</a:t>
            </a:r>
          </a:p>
        </p:txBody>
      </p:sp>
      <p:pic>
        <p:nvPicPr>
          <p:cNvPr id="2054" name="Picture 6" descr="E:\☆研一课程\研一下\季彦婕 交通规划理论与实践\期末大作业\IMG_123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927" y="1579216"/>
            <a:ext cx="3006726" cy="2255044"/>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E:\☆研一课程\研一下\季彦婕 交通规划理论与实践\期末大作业\IMG_12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3460" y="2170511"/>
            <a:ext cx="2697956" cy="35972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研一课程\研一下\季彦婕 交通规划理论与实践\期末大作业\IMG_12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3927" y="3969147"/>
            <a:ext cx="3006726" cy="23706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986921" y="1101212"/>
            <a:ext cx="3345083" cy="400110"/>
          </a:xfrm>
          <a:prstGeom prst="rect">
            <a:avLst/>
          </a:prstGeom>
          <a:noFill/>
        </p:spPr>
        <p:txBody>
          <a:bodyPr wrap="square" rtlCol="0">
            <a:spAutoFit/>
          </a:bodyPr>
          <a:lstStyle/>
          <a:p>
            <a:r>
              <a:rPr lang="zh-CN" altLang="en-US" dirty="0"/>
              <a:t>（</a:t>
            </a:r>
            <a:r>
              <a:rPr lang="en-US" altLang="zh-CN" dirty="0"/>
              <a:t>1</a:t>
            </a:r>
            <a:r>
              <a:rPr lang="zh-CN" altLang="en-US" dirty="0"/>
              <a:t>）</a:t>
            </a:r>
            <a:r>
              <a:rPr lang="zh-CN" altLang="en-US" sz="2000" dirty="0"/>
              <a:t>针对非机动车</a:t>
            </a:r>
          </a:p>
        </p:txBody>
      </p:sp>
    </p:spTree>
    <p:extLst>
      <p:ext uri="{BB962C8B-B14F-4D97-AF65-F5344CB8AC3E}">
        <p14:creationId xmlns:p14="http://schemas.microsoft.com/office/powerpoint/2010/main" val="1134723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en-US" altLang="zh-CN" dirty="0"/>
              <a:t>6.3 </a:t>
            </a:r>
            <a:r>
              <a:rPr lang="zh-CN" altLang="en-US" dirty="0"/>
              <a:t>存在的问题</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57</a:t>
            </a:fld>
            <a:endParaRPr lang="zh-CN" altLang="en-US"/>
          </a:p>
        </p:txBody>
      </p:sp>
      <p:sp>
        <p:nvSpPr>
          <p:cNvPr id="16" name="ïŝḻîḓé">
            <a:extLst>
              <a:ext uri="{FF2B5EF4-FFF2-40B4-BE49-F238E27FC236}">
                <a16:creationId xmlns:a16="http://schemas.microsoft.com/office/drawing/2014/main" id="{5E677C5F-6325-4929-8F3E-52879C8575AC}"/>
              </a:ext>
            </a:extLst>
          </p:cNvPr>
          <p:cNvSpPr/>
          <p:nvPr/>
        </p:nvSpPr>
        <p:spPr>
          <a:xfrm>
            <a:off x="7471390" y="2165805"/>
            <a:ext cx="3681352" cy="498598"/>
          </a:xfrm>
          <a:prstGeom prst="rect">
            <a:avLst/>
          </a:prstGeom>
        </p:spPr>
        <p:txBody>
          <a:bodyPr wrap="square">
            <a:normAutofit/>
          </a:bodyPr>
          <a:lstStyle/>
          <a:p>
            <a:pPr>
              <a:lnSpc>
                <a:spcPct val="120000"/>
              </a:lnSpc>
            </a:pPr>
            <a:endParaRPr lang="zh-CN" altLang="en-US" sz="1100" dirty="0"/>
          </a:p>
        </p:txBody>
      </p:sp>
      <p:sp>
        <p:nvSpPr>
          <p:cNvPr id="5" name="TextBox 4"/>
          <p:cNvSpPr txBox="1"/>
          <p:nvPr/>
        </p:nvSpPr>
        <p:spPr>
          <a:xfrm>
            <a:off x="7877750" y="2444041"/>
            <a:ext cx="4009450" cy="1938992"/>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mn-ea"/>
              </a:rPr>
              <a:t>部分路段人行道沉陷、路面砖破坏严重</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部分路段人行道没有考虑缘石坡道</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部分过街斑马线位置设置不合理</a:t>
            </a:r>
          </a:p>
        </p:txBody>
      </p:sp>
      <p:sp>
        <p:nvSpPr>
          <p:cNvPr id="15" name="TextBox 14"/>
          <p:cNvSpPr txBox="1"/>
          <p:nvPr/>
        </p:nvSpPr>
        <p:spPr>
          <a:xfrm>
            <a:off x="986921" y="1101212"/>
            <a:ext cx="3345083" cy="400110"/>
          </a:xfrm>
          <a:prstGeom prst="rect">
            <a:avLst/>
          </a:prstGeom>
          <a:noFill/>
        </p:spPr>
        <p:txBody>
          <a:bodyPr wrap="square" rtlCol="0">
            <a:spAutoFit/>
          </a:bodyPr>
          <a:lstStyle/>
          <a:p>
            <a:r>
              <a:rPr lang="zh-CN" altLang="en-US" dirty="0"/>
              <a:t>（</a:t>
            </a:r>
            <a:r>
              <a:rPr lang="en-US" altLang="zh-CN" dirty="0"/>
              <a:t>2</a:t>
            </a:r>
            <a:r>
              <a:rPr lang="zh-CN" altLang="en-US" dirty="0"/>
              <a:t>）</a:t>
            </a:r>
            <a:r>
              <a:rPr lang="zh-CN" altLang="en-US" sz="2000" dirty="0"/>
              <a:t>针对行人</a:t>
            </a:r>
          </a:p>
        </p:txBody>
      </p:sp>
      <p:pic>
        <p:nvPicPr>
          <p:cNvPr id="11" name="Picture 3" descr="E:\☆研一课程\研一下\季彦婕 交通规划理论与实践\期末大作业\IMG_126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4042" y="1555210"/>
            <a:ext cx="3181565" cy="2842177"/>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8DBBECC6-A7C6-498D-BA4A-ED3A33BB8BF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8257" b="22903"/>
          <a:stretch/>
        </p:blipFill>
        <p:spPr>
          <a:xfrm>
            <a:off x="4202228" y="4573282"/>
            <a:ext cx="3085191" cy="1944525"/>
          </a:xfrm>
          <a:prstGeom prst="rect">
            <a:avLst/>
          </a:prstGeom>
        </p:spPr>
      </p:pic>
      <p:pic>
        <p:nvPicPr>
          <p:cNvPr id="14" name="Picture 2" descr="E:\☆研一课程\研一下\季彦婕 交通规划理论与实践\期末大作业\IMG_124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2587"/>
          <a:stretch/>
        </p:blipFill>
        <p:spPr bwMode="auto">
          <a:xfrm>
            <a:off x="1156260" y="1555210"/>
            <a:ext cx="2511215" cy="28421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研一课程\研一下\季彦婕 交通规划理论与实践\期末大作业\IMG_124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6260" y="4573282"/>
            <a:ext cx="2511215" cy="194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163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903881" y="5772381"/>
            <a:ext cx="3345083" cy="400110"/>
          </a:xfrm>
          <a:prstGeom prst="rect">
            <a:avLst/>
          </a:prstGeom>
          <a:noFill/>
        </p:spPr>
        <p:txBody>
          <a:bodyPr wrap="square" rtlCol="0">
            <a:spAutoFit/>
          </a:bodyPr>
          <a:lstStyle/>
          <a:p>
            <a:r>
              <a:rPr lang="zh-CN" altLang="en-US" sz="2000" dirty="0">
                <a:latin typeface="+mn-ea"/>
              </a:rPr>
              <a:t>地点</a:t>
            </a:r>
            <a:r>
              <a:rPr lang="en-US" altLang="zh-CN" sz="2000" dirty="0">
                <a:latin typeface="+mn-ea"/>
              </a:rPr>
              <a:t>1</a:t>
            </a:r>
            <a:r>
              <a:rPr lang="zh-CN" altLang="en-US" sz="2000" dirty="0">
                <a:latin typeface="+mn-ea"/>
              </a:rPr>
              <a:t>：九曲桥</a:t>
            </a:r>
          </a:p>
        </p:txBody>
      </p:sp>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en-US" altLang="zh-CN" dirty="0"/>
              <a:t>6.4 </a:t>
            </a:r>
            <a:r>
              <a:rPr lang="zh-CN" altLang="en-US" dirty="0"/>
              <a:t>案例分析</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a:xfrm>
            <a:off x="8610599" y="6049963"/>
            <a:ext cx="2909888" cy="206381"/>
          </a:xfrm>
        </p:spPr>
        <p:txBody>
          <a:bodyPr/>
          <a:lstStyle/>
          <a:p>
            <a:fld id="{5DD3DB80-B894-403A-B48E-6FDC1A72010E}" type="slidenum">
              <a:rPr lang="zh-CN" altLang="en-US" smtClean="0"/>
              <a:pPr/>
              <a:t>58</a:t>
            </a:fld>
            <a:endParaRPr lang="zh-CN" altLang="en-US" dirty="0"/>
          </a:p>
        </p:txBody>
      </p:sp>
      <p:sp>
        <p:nvSpPr>
          <p:cNvPr id="12" name="îşľïḍé">
            <a:extLst>
              <a:ext uri="{FF2B5EF4-FFF2-40B4-BE49-F238E27FC236}">
                <a16:creationId xmlns:a16="http://schemas.microsoft.com/office/drawing/2014/main" id="{76336105-6F7C-4641-81B2-D2AC347C1244}"/>
              </a:ext>
            </a:extLst>
          </p:cNvPr>
          <p:cNvSpPr/>
          <p:nvPr/>
        </p:nvSpPr>
        <p:spPr>
          <a:xfrm>
            <a:off x="7681437" y="4646278"/>
            <a:ext cx="3681352" cy="2173872"/>
          </a:xfrm>
          <a:prstGeom prst="rect">
            <a:avLst/>
          </a:prstGeom>
        </p:spPr>
        <p:txBody>
          <a:bodyPr wrap="square">
            <a:noAutofit/>
          </a:bodyPr>
          <a:lstStyle/>
          <a:p>
            <a:pPr marL="285750" indent="-285750">
              <a:lnSpc>
                <a:spcPts val="2400"/>
              </a:lnSpc>
              <a:buFont typeface="Arial" panose="020B0604020202020204" pitchFamily="34" charset="0"/>
              <a:buChar char="•"/>
            </a:pPr>
            <a:r>
              <a:rPr lang="zh-CN" altLang="en-US" dirty="0"/>
              <a:t>改用强制性的路障</a:t>
            </a:r>
            <a:endParaRPr lang="en-US" altLang="zh-CN" dirty="0"/>
          </a:p>
          <a:p>
            <a:pPr marL="285750" indent="-285750">
              <a:lnSpc>
                <a:spcPts val="2400"/>
              </a:lnSpc>
              <a:buFont typeface="Arial" panose="020B0604020202020204" pitchFamily="34" charset="0"/>
              <a:buChar char="•"/>
            </a:pPr>
            <a:r>
              <a:rPr lang="zh-CN" altLang="en-US" dirty="0"/>
              <a:t>改用透水性效果更好的路面铺装</a:t>
            </a:r>
            <a:endParaRPr lang="en-US" altLang="zh-CN" dirty="0"/>
          </a:p>
          <a:p>
            <a:pPr marL="285750" indent="-285750">
              <a:lnSpc>
                <a:spcPts val="2400"/>
              </a:lnSpc>
              <a:buFont typeface="Arial" panose="020B0604020202020204" pitchFamily="34" charset="0"/>
              <a:buChar char="•"/>
            </a:pPr>
            <a:r>
              <a:rPr lang="zh-CN" altLang="en-US" dirty="0"/>
              <a:t>加强该路段夜晚的照明效果</a:t>
            </a:r>
          </a:p>
        </p:txBody>
      </p:sp>
      <p:sp>
        <p:nvSpPr>
          <p:cNvPr id="13" name="íSlîḋè">
            <a:extLst>
              <a:ext uri="{FF2B5EF4-FFF2-40B4-BE49-F238E27FC236}">
                <a16:creationId xmlns:a16="http://schemas.microsoft.com/office/drawing/2014/main" id="{4CCCDAE6-E0A1-43AF-8406-D200B5F45D01}"/>
              </a:ext>
            </a:extLst>
          </p:cNvPr>
          <p:cNvSpPr/>
          <p:nvPr/>
        </p:nvSpPr>
        <p:spPr>
          <a:xfrm>
            <a:off x="7571410" y="4296552"/>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建议方案</a:t>
            </a:r>
          </a:p>
        </p:txBody>
      </p:sp>
      <p:grpSp>
        <p:nvGrpSpPr>
          <p:cNvPr id="8" name="组合 7"/>
          <p:cNvGrpSpPr/>
          <p:nvPr/>
        </p:nvGrpSpPr>
        <p:grpSpPr>
          <a:xfrm>
            <a:off x="1443044" y="1520831"/>
            <a:ext cx="5380038" cy="4206875"/>
            <a:chOff x="500935" y="1198845"/>
            <a:chExt cx="5380038" cy="4206875"/>
          </a:xfrm>
        </p:grpSpPr>
        <p:pic>
          <p:nvPicPr>
            <p:cNvPr id="3" name="Picture 2" descr="C:\Users\dzh\Desktop\校园平面图.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35" y="1198845"/>
              <a:ext cx="5380038" cy="4206875"/>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p:cNvSpPr/>
            <p:nvPr/>
          </p:nvSpPr>
          <p:spPr>
            <a:xfrm>
              <a:off x="2066416" y="3023012"/>
              <a:ext cx="202959" cy="2473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Picture 3" descr="E:\☆研一课程\研一下\季彦婕 交通规划理论与实践\期末大作业\照片5.12下午\IMG_128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3303" y="1508561"/>
            <a:ext cx="3234839" cy="24261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研一课程\研一下\季彦婕 交通规划理论与实践\期末大作业\照片5.12下午\IMG_128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4410" y="4174316"/>
            <a:ext cx="3213732" cy="24102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E:\☆研一课程\研一下\季彦婕 交通规划理论与实践\期末大作业\照片5.12下午\IMG_129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8508" y="2294716"/>
            <a:ext cx="2819400" cy="3759200"/>
          </a:xfrm>
          <a:prstGeom prst="rect">
            <a:avLst/>
          </a:prstGeom>
          <a:noFill/>
          <a:extLst>
            <a:ext uri="{909E8E84-426E-40DD-AFC4-6F175D3DCCD1}">
              <a14:hiddenFill xmlns:a14="http://schemas.microsoft.com/office/drawing/2010/main">
                <a:solidFill>
                  <a:srgbClr val="FFFFFF"/>
                </a:solidFill>
              </a14:hiddenFill>
            </a:ext>
          </a:extLst>
        </p:spPr>
      </p:pic>
      <p:sp>
        <p:nvSpPr>
          <p:cNvPr id="19" name="íṡļiďè">
            <a:extLst>
              <a:ext uri="{FF2B5EF4-FFF2-40B4-BE49-F238E27FC236}">
                <a16:creationId xmlns:a16="http://schemas.microsoft.com/office/drawing/2014/main" id="{1C0E12E9-D613-4421-B409-0FDDA012A8E3}"/>
              </a:ext>
            </a:extLst>
          </p:cNvPr>
          <p:cNvSpPr/>
          <p:nvPr/>
        </p:nvSpPr>
        <p:spPr>
          <a:xfrm>
            <a:off x="7471390" y="2056320"/>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现存问题</a:t>
            </a:r>
          </a:p>
        </p:txBody>
      </p:sp>
      <p:sp>
        <p:nvSpPr>
          <p:cNvPr id="20" name="TextBox 19"/>
          <p:cNvSpPr txBox="1"/>
          <p:nvPr/>
        </p:nvSpPr>
        <p:spPr>
          <a:xfrm>
            <a:off x="7581417" y="2550472"/>
            <a:ext cx="3345083" cy="1502976"/>
          </a:xfrm>
          <a:prstGeom prst="rect">
            <a:avLst/>
          </a:prstGeom>
          <a:noFill/>
        </p:spPr>
        <p:txBody>
          <a:bodyPr wrap="square" rtlCol="0">
            <a:spAutoFit/>
          </a:bodyPr>
          <a:lstStyle/>
          <a:p>
            <a:pPr marL="285750" indent="-285750">
              <a:lnSpc>
                <a:spcPts val="2160"/>
              </a:lnSpc>
              <a:buFont typeface="Arial" panose="020B0604020202020204" pitchFamily="34" charset="0"/>
              <a:buChar char="•"/>
            </a:pPr>
            <a:r>
              <a:rPr lang="zh-CN" altLang="en-US" dirty="0"/>
              <a:t>路障对非机动车没有有效的禁行限制</a:t>
            </a:r>
            <a:endParaRPr lang="en-US" altLang="zh-CN" dirty="0"/>
          </a:p>
          <a:p>
            <a:pPr marL="285750" indent="-285750">
              <a:lnSpc>
                <a:spcPts val="2160"/>
              </a:lnSpc>
              <a:buFont typeface="Arial" panose="020B0604020202020204" pitchFamily="34" charset="0"/>
              <a:buChar char="•"/>
            </a:pPr>
            <a:r>
              <a:rPr lang="zh-CN" altLang="en-US" dirty="0"/>
              <a:t>雨天易积水，行人易跌倒</a:t>
            </a:r>
            <a:endParaRPr lang="en-US" altLang="zh-CN" dirty="0"/>
          </a:p>
          <a:p>
            <a:pPr marL="285750" indent="-285750">
              <a:lnSpc>
                <a:spcPts val="2160"/>
              </a:lnSpc>
              <a:buFont typeface="Arial" panose="020B0604020202020204" pitchFamily="34" charset="0"/>
              <a:buChar char="•"/>
            </a:pPr>
            <a:r>
              <a:rPr lang="zh-CN" altLang="en-US" dirty="0"/>
              <a:t>夜晚灯光阴暗，行人通过时安全性不足</a:t>
            </a:r>
          </a:p>
        </p:txBody>
      </p:sp>
      <p:sp>
        <p:nvSpPr>
          <p:cNvPr id="21" name="TextBox 20"/>
          <p:cNvSpPr txBox="1"/>
          <p:nvPr/>
        </p:nvSpPr>
        <p:spPr>
          <a:xfrm>
            <a:off x="7682627" y="1513263"/>
            <a:ext cx="3345083" cy="400110"/>
          </a:xfrm>
          <a:prstGeom prst="rect">
            <a:avLst/>
          </a:prstGeom>
          <a:noFill/>
        </p:spPr>
        <p:txBody>
          <a:bodyPr wrap="square" rtlCol="0">
            <a:spAutoFit/>
          </a:bodyPr>
          <a:lstStyle/>
          <a:p>
            <a:r>
              <a:rPr lang="zh-CN" altLang="en-US" sz="2000" dirty="0">
                <a:latin typeface="+mn-ea"/>
              </a:rPr>
              <a:t>地点</a:t>
            </a:r>
            <a:r>
              <a:rPr lang="en-US" altLang="zh-CN" sz="2000" dirty="0">
                <a:latin typeface="+mn-ea"/>
              </a:rPr>
              <a:t>1</a:t>
            </a:r>
            <a:r>
              <a:rPr lang="zh-CN" altLang="en-US" sz="2000" dirty="0">
                <a:latin typeface="+mn-ea"/>
              </a:rPr>
              <a:t>：九曲桥</a:t>
            </a:r>
          </a:p>
        </p:txBody>
      </p:sp>
    </p:spTree>
    <p:extLst>
      <p:ext uri="{BB962C8B-B14F-4D97-AF65-F5344CB8AC3E}">
        <p14:creationId xmlns:p14="http://schemas.microsoft.com/office/powerpoint/2010/main" val="149678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p:bldP spid="13" grpId="0" animBg="1"/>
      <p:bldP spid="19" grpId="0" animBg="1"/>
      <p:bldP spid="20" grpId="0"/>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en-US" altLang="zh-CN" dirty="0"/>
              <a:t>6.4 </a:t>
            </a:r>
            <a:r>
              <a:rPr lang="zh-CN" altLang="en-US" dirty="0"/>
              <a:t>案例分析</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a:xfrm>
            <a:off x="8610599" y="6049963"/>
            <a:ext cx="2909888" cy="206381"/>
          </a:xfrm>
        </p:spPr>
        <p:txBody>
          <a:bodyPr/>
          <a:lstStyle/>
          <a:p>
            <a:fld id="{5DD3DB80-B894-403A-B48E-6FDC1A72010E}" type="slidenum">
              <a:rPr lang="zh-CN" altLang="en-US" smtClean="0"/>
              <a:pPr/>
              <a:t>59</a:t>
            </a:fld>
            <a:endParaRPr lang="zh-CN" altLang="en-US" dirty="0"/>
          </a:p>
        </p:txBody>
      </p:sp>
      <p:sp>
        <p:nvSpPr>
          <p:cNvPr id="12" name="îşľïḍé">
            <a:extLst>
              <a:ext uri="{FF2B5EF4-FFF2-40B4-BE49-F238E27FC236}">
                <a16:creationId xmlns:a16="http://schemas.microsoft.com/office/drawing/2014/main" id="{76336105-6F7C-4641-81B2-D2AC347C1244}"/>
              </a:ext>
            </a:extLst>
          </p:cNvPr>
          <p:cNvSpPr/>
          <p:nvPr/>
        </p:nvSpPr>
        <p:spPr>
          <a:xfrm>
            <a:off x="7681437" y="4646278"/>
            <a:ext cx="3681352" cy="2173872"/>
          </a:xfrm>
          <a:prstGeom prst="rect">
            <a:avLst/>
          </a:prstGeom>
        </p:spPr>
        <p:txBody>
          <a:bodyPr wrap="square">
            <a:noAutofit/>
          </a:bodyPr>
          <a:lstStyle/>
          <a:p>
            <a:pPr marL="285750" indent="-285750">
              <a:lnSpc>
                <a:spcPts val="2400"/>
              </a:lnSpc>
              <a:buFont typeface="Arial" panose="020B0604020202020204" pitchFamily="34" charset="0"/>
              <a:buChar char="•"/>
            </a:pPr>
            <a:r>
              <a:rPr lang="zh-CN" altLang="en-US" dirty="0"/>
              <a:t>双机动车道→</a:t>
            </a:r>
            <a:r>
              <a:rPr lang="en-US" altLang="zh-CN" dirty="0"/>
              <a:t>1</a:t>
            </a:r>
            <a:r>
              <a:rPr lang="zh-CN" altLang="en-US" dirty="0"/>
              <a:t>机</a:t>
            </a:r>
            <a:r>
              <a:rPr lang="en-US" altLang="zh-CN" dirty="0"/>
              <a:t>+1</a:t>
            </a:r>
            <a:r>
              <a:rPr lang="zh-CN" altLang="en-US" dirty="0"/>
              <a:t>非</a:t>
            </a:r>
            <a:endParaRPr lang="en-US" altLang="zh-CN" dirty="0"/>
          </a:p>
          <a:p>
            <a:pPr marL="285750" indent="-285750">
              <a:lnSpc>
                <a:spcPts val="2400"/>
              </a:lnSpc>
              <a:buFont typeface="Arial" panose="020B0604020202020204" pitchFamily="34" charset="0"/>
              <a:buChar char="•"/>
            </a:pPr>
            <a:r>
              <a:rPr lang="zh-CN" altLang="en-US" dirty="0"/>
              <a:t>中心位置设置开口，方便非机动车直接驶入</a:t>
            </a:r>
            <a:endParaRPr lang="en-US" altLang="zh-CN" dirty="0"/>
          </a:p>
          <a:p>
            <a:pPr marL="285750" indent="-285750">
              <a:lnSpc>
                <a:spcPts val="2400"/>
              </a:lnSpc>
              <a:buFont typeface="Arial" panose="020B0604020202020204" pitchFamily="34" charset="0"/>
              <a:buChar char="•"/>
            </a:pPr>
            <a:r>
              <a:rPr lang="zh-CN" altLang="en-US" dirty="0"/>
              <a:t>优化东西两侧非机动车出入口通道</a:t>
            </a:r>
          </a:p>
        </p:txBody>
      </p:sp>
      <p:sp>
        <p:nvSpPr>
          <p:cNvPr id="13" name="íSlîḋè">
            <a:extLst>
              <a:ext uri="{FF2B5EF4-FFF2-40B4-BE49-F238E27FC236}">
                <a16:creationId xmlns:a16="http://schemas.microsoft.com/office/drawing/2014/main" id="{4CCCDAE6-E0A1-43AF-8406-D200B5F45D01}"/>
              </a:ext>
            </a:extLst>
          </p:cNvPr>
          <p:cNvSpPr/>
          <p:nvPr/>
        </p:nvSpPr>
        <p:spPr>
          <a:xfrm>
            <a:off x="7571410" y="4296552"/>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建议方案</a:t>
            </a:r>
          </a:p>
        </p:txBody>
      </p:sp>
      <p:sp>
        <p:nvSpPr>
          <p:cNvPr id="19" name="íṡļiďè">
            <a:extLst>
              <a:ext uri="{FF2B5EF4-FFF2-40B4-BE49-F238E27FC236}">
                <a16:creationId xmlns:a16="http://schemas.microsoft.com/office/drawing/2014/main" id="{1C0E12E9-D613-4421-B409-0FDDA012A8E3}"/>
              </a:ext>
            </a:extLst>
          </p:cNvPr>
          <p:cNvSpPr/>
          <p:nvPr/>
        </p:nvSpPr>
        <p:spPr>
          <a:xfrm>
            <a:off x="7471390" y="2056320"/>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现存问题</a:t>
            </a:r>
          </a:p>
        </p:txBody>
      </p:sp>
      <p:sp>
        <p:nvSpPr>
          <p:cNvPr id="20" name="TextBox 19"/>
          <p:cNvSpPr txBox="1"/>
          <p:nvPr/>
        </p:nvSpPr>
        <p:spPr>
          <a:xfrm>
            <a:off x="7581417" y="2550472"/>
            <a:ext cx="3345083" cy="1502976"/>
          </a:xfrm>
          <a:prstGeom prst="rect">
            <a:avLst/>
          </a:prstGeom>
          <a:noFill/>
        </p:spPr>
        <p:txBody>
          <a:bodyPr wrap="square" rtlCol="0">
            <a:spAutoFit/>
          </a:bodyPr>
          <a:lstStyle/>
          <a:p>
            <a:pPr marL="285750" indent="-285750">
              <a:lnSpc>
                <a:spcPts val="2160"/>
              </a:lnSpc>
              <a:buFont typeface="Arial" panose="020B0604020202020204" pitchFamily="34" charset="0"/>
              <a:buChar char="•"/>
            </a:pPr>
            <a:r>
              <a:rPr lang="zh-CN" altLang="en-US" dirty="0"/>
              <a:t>南侧道路断面分配不合理</a:t>
            </a:r>
            <a:endParaRPr lang="en-US" altLang="zh-CN" dirty="0"/>
          </a:p>
          <a:p>
            <a:pPr marL="285750" indent="-285750">
              <a:lnSpc>
                <a:spcPts val="2160"/>
              </a:lnSpc>
              <a:buFont typeface="Arial" panose="020B0604020202020204" pitchFamily="34" charset="0"/>
              <a:buChar char="•"/>
            </a:pPr>
            <a:r>
              <a:rPr lang="zh-CN" altLang="en-US" dirty="0"/>
              <a:t>进纪忠楼中心的位置，没有设置让非机动车通行的开口</a:t>
            </a:r>
            <a:endParaRPr lang="en-US" altLang="zh-CN" dirty="0"/>
          </a:p>
          <a:p>
            <a:pPr marL="285750" indent="-285750">
              <a:lnSpc>
                <a:spcPts val="2160"/>
              </a:lnSpc>
              <a:buFont typeface="Arial" panose="020B0604020202020204" pitchFamily="34" charset="0"/>
              <a:buChar char="•"/>
            </a:pPr>
            <a:r>
              <a:rPr lang="zh-CN" altLang="en-US" dirty="0"/>
              <a:t>东西两侧非机动车出入口设计不合理</a:t>
            </a:r>
          </a:p>
        </p:txBody>
      </p:sp>
      <p:sp>
        <p:nvSpPr>
          <p:cNvPr id="21" name="TextBox 20"/>
          <p:cNvSpPr txBox="1"/>
          <p:nvPr/>
        </p:nvSpPr>
        <p:spPr>
          <a:xfrm>
            <a:off x="7682627" y="1513263"/>
            <a:ext cx="3345083" cy="400110"/>
          </a:xfrm>
          <a:prstGeom prst="rect">
            <a:avLst/>
          </a:prstGeom>
          <a:noFill/>
        </p:spPr>
        <p:txBody>
          <a:bodyPr wrap="square" rtlCol="0">
            <a:spAutoFit/>
          </a:bodyPr>
          <a:lstStyle/>
          <a:p>
            <a:r>
              <a:rPr lang="zh-CN" altLang="en-US" sz="2000" dirty="0">
                <a:latin typeface="+mn-ea"/>
              </a:rPr>
              <a:t>地点</a:t>
            </a:r>
            <a:r>
              <a:rPr lang="en-US" altLang="zh-CN" sz="2000" dirty="0">
                <a:latin typeface="+mn-ea"/>
              </a:rPr>
              <a:t>2</a:t>
            </a:r>
            <a:r>
              <a:rPr lang="zh-CN" altLang="en-US" sz="2000" dirty="0">
                <a:latin typeface="+mn-ea"/>
              </a:rPr>
              <a:t>：纪忠楼附近</a:t>
            </a:r>
          </a:p>
        </p:txBody>
      </p:sp>
      <p:grpSp>
        <p:nvGrpSpPr>
          <p:cNvPr id="16" name="组合 15"/>
          <p:cNvGrpSpPr/>
          <p:nvPr/>
        </p:nvGrpSpPr>
        <p:grpSpPr>
          <a:xfrm>
            <a:off x="1508557" y="1513263"/>
            <a:ext cx="5380037" cy="4659228"/>
            <a:chOff x="1508557" y="1513263"/>
            <a:chExt cx="5380037" cy="4659228"/>
          </a:xfrm>
        </p:grpSpPr>
        <p:sp>
          <p:nvSpPr>
            <p:cNvPr id="22" name="TextBox 21"/>
            <p:cNvSpPr txBox="1"/>
            <p:nvPr/>
          </p:nvSpPr>
          <p:spPr>
            <a:xfrm>
              <a:off x="2903881" y="5772381"/>
              <a:ext cx="3345083" cy="400110"/>
            </a:xfrm>
            <a:prstGeom prst="rect">
              <a:avLst/>
            </a:prstGeom>
            <a:noFill/>
          </p:spPr>
          <p:txBody>
            <a:bodyPr wrap="square" rtlCol="0">
              <a:spAutoFit/>
            </a:bodyPr>
            <a:lstStyle/>
            <a:p>
              <a:r>
                <a:rPr lang="zh-CN" altLang="en-US" sz="2000" dirty="0">
                  <a:latin typeface="+mn-ea"/>
                </a:rPr>
                <a:t>地点</a:t>
              </a:r>
              <a:r>
                <a:rPr lang="en-US" altLang="zh-CN" sz="2000" dirty="0">
                  <a:latin typeface="+mn-ea"/>
                </a:rPr>
                <a:t>2</a:t>
              </a:r>
              <a:r>
                <a:rPr lang="zh-CN" altLang="en-US" sz="2000" dirty="0">
                  <a:latin typeface="+mn-ea"/>
                </a:rPr>
                <a:t>：纪忠楼附近</a:t>
              </a:r>
            </a:p>
          </p:txBody>
        </p:sp>
        <p:pic>
          <p:nvPicPr>
            <p:cNvPr id="2050" name="Picture 2" descr="C:\Users\dzh\Desktop\校园平面图.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557" y="1513263"/>
              <a:ext cx="5380037"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2701635" y="3726870"/>
              <a:ext cx="146826" cy="13854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icture 2" descr="E:\☆研一课程\研一下\季彦婕 交通规划理论与实践\期末大作业\IMG_125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291" y="1292079"/>
            <a:ext cx="3149600" cy="251678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研一课程\研一下\季彦婕 交通规划理论与实践\期末大作业\照片5.12下午\IMG_1295.JP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8576" y="1292079"/>
            <a:ext cx="3150000" cy="2516786"/>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p:cNvSpPr/>
          <p:nvPr/>
        </p:nvSpPr>
        <p:spPr>
          <a:xfrm>
            <a:off x="4463223" y="2986058"/>
            <a:ext cx="1785741" cy="356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descr="E:\☆研一课程\研一下\季彦婕 交通规划理论与实践\期末大作业\照片5.12下午\IMG_129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4291" y="4187494"/>
            <a:ext cx="3149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研一课程\研一下\季彦婕 交通规划理论与实践\期末大作业\照片5.12下午\IMG_129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8576" y="4187494"/>
            <a:ext cx="3150000" cy="2362500"/>
          </a:xfrm>
          <a:prstGeom prst="rect">
            <a:avLst/>
          </a:prstGeom>
          <a:noFill/>
          <a:extLst>
            <a:ext uri="{909E8E84-426E-40DD-AFC4-6F175D3DCCD1}">
              <a14:hiddenFill xmlns:a14="http://schemas.microsoft.com/office/drawing/2010/main">
                <a:solidFill>
                  <a:srgbClr val="FFFFFF"/>
                </a:solidFill>
              </a14:hiddenFill>
            </a:ext>
          </a:extLst>
        </p:spPr>
      </p:pic>
      <p:sp>
        <p:nvSpPr>
          <p:cNvPr id="15" name="椭圆 14"/>
          <p:cNvSpPr/>
          <p:nvPr/>
        </p:nvSpPr>
        <p:spPr>
          <a:xfrm>
            <a:off x="1894563" y="5646409"/>
            <a:ext cx="785088" cy="481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248964" y="5368744"/>
            <a:ext cx="785088" cy="481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388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053"/>
                                        </p:tgtEl>
                                        <p:attrNameLst>
                                          <p:attrName>style.visibility</p:attrName>
                                        </p:attrNameLst>
                                      </p:cBhvr>
                                      <p:to>
                                        <p:strVal val="visible"/>
                                      </p:to>
                                    </p:set>
                                    <p:animEffect transition="in" filter="fade">
                                      <p:cBhvr>
                                        <p:cTn id="27" dur="500"/>
                                        <p:tgtEl>
                                          <p:spTgt spid="20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0" grpId="0"/>
      <p:bldP spid="21" grpId="0"/>
      <p:bldP spid="11" grpId="0" animBg="1"/>
      <p:bldP spid="15"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校园交通规划</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grpSp>
        <p:nvGrpSpPr>
          <p:cNvPr id="3" name="组合 2">
            <a:extLst>
              <a:ext uri="{FF2B5EF4-FFF2-40B4-BE49-F238E27FC236}">
                <a16:creationId xmlns:a16="http://schemas.microsoft.com/office/drawing/2014/main" id="{3509847F-2837-46BB-A8AD-35AECC62F3FA}"/>
              </a:ext>
            </a:extLst>
          </p:cNvPr>
          <p:cNvGrpSpPr/>
          <p:nvPr/>
        </p:nvGrpSpPr>
        <p:grpSpPr>
          <a:xfrm>
            <a:off x="2465331" y="2390370"/>
            <a:ext cx="7122656" cy="2726656"/>
            <a:chOff x="2509719" y="2425881"/>
            <a:chExt cx="7122656" cy="2726656"/>
          </a:xfrm>
        </p:grpSpPr>
        <p:grpSp>
          <p:nvGrpSpPr>
            <p:cNvPr id="27" name="组合 26">
              <a:extLst>
                <a:ext uri="{FF2B5EF4-FFF2-40B4-BE49-F238E27FC236}">
                  <a16:creationId xmlns:a16="http://schemas.microsoft.com/office/drawing/2014/main" id="{3FD84F49-67F8-4370-A50F-4427504694C8}"/>
                </a:ext>
              </a:extLst>
            </p:cNvPr>
            <p:cNvGrpSpPr/>
            <p:nvPr/>
          </p:nvGrpSpPr>
          <p:grpSpPr>
            <a:xfrm>
              <a:off x="3410424" y="2479189"/>
              <a:ext cx="6221951" cy="2589265"/>
              <a:chOff x="3524724" y="1826591"/>
              <a:chExt cx="6221951" cy="2589265"/>
            </a:xfrm>
          </p:grpSpPr>
          <p:grpSp>
            <p:nvGrpSpPr>
              <p:cNvPr id="15" name="组合 14">
                <a:extLst>
                  <a:ext uri="{FF2B5EF4-FFF2-40B4-BE49-F238E27FC236}">
                    <a16:creationId xmlns:a16="http://schemas.microsoft.com/office/drawing/2014/main" id="{E697524A-07E6-4A49-89E5-B2227C700D9A}"/>
                  </a:ext>
                </a:extLst>
              </p:cNvPr>
              <p:cNvGrpSpPr/>
              <p:nvPr/>
            </p:nvGrpSpPr>
            <p:grpSpPr>
              <a:xfrm>
                <a:off x="3524725" y="1826591"/>
                <a:ext cx="3769694" cy="584776"/>
                <a:chOff x="2641498" y="2002161"/>
                <a:chExt cx="3769694" cy="584776"/>
              </a:xfrm>
            </p:grpSpPr>
            <p:sp>
              <p:nvSpPr>
                <p:cNvPr id="7" name="文本框 6">
                  <a:extLst>
                    <a:ext uri="{FF2B5EF4-FFF2-40B4-BE49-F238E27FC236}">
                      <a16:creationId xmlns:a16="http://schemas.microsoft.com/office/drawing/2014/main" id="{2ED7EBAA-E61C-4A3D-AD99-432610E565D3}"/>
                    </a:ext>
                  </a:extLst>
                </p:cNvPr>
                <p:cNvSpPr txBox="1"/>
                <p:nvPr/>
              </p:nvSpPr>
              <p:spPr>
                <a:xfrm>
                  <a:off x="2641498" y="2002162"/>
                  <a:ext cx="2024021" cy="584775"/>
                </a:xfrm>
                <a:prstGeom prst="rect">
                  <a:avLst/>
                </a:prstGeom>
                <a:noFill/>
                <a:ln>
                  <a:solidFill>
                    <a:schemeClr val="tx1"/>
                  </a:solidFill>
                </a:ln>
              </p:spPr>
              <p:txBody>
                <a:bodyPr wrap="square" rtlCol="0">
                  <a:spAutoFit/>
                </a:bodyPr>
                <a:lstStyle/>
                <a:p>
                  <a:r>
                    <a:rPr lang="zh-CN" altLang="en-US" sz="3200" dirty="0">
                      <a:latin typeface="+mj-ea"/>
                      <a:ea typeface="+mj-ea"/>
                    </a:rPr>
                    <a:t>有问题吗？</a:t>
                  </a:r>
                </a:p>
              </p:txBody>
            </p:sp>
            <p:sp>
              <p:nvSpPr>
                <p:cNvPr id="14" name="文本框 13">
                  <a:extLst>
                    <a:ext uri="{FF2B5EF4-FFF2-40B4-BE49-F238E27FC236}">
                      <a16:creationId xmlns:a16="http://schemas.microsoft.com/office/drawing/2014/main" id="{2959D5D6-88F4-4FF0-B38C-52A09F846268}"/>
                    </a:ext>
                  </a:extLst>
                </p:cNvPr>
                <p:cNvSpPr txBox="1"/>
                <p:nvPr/>
              </p:nvSpPr>
              <p:spPr>
                <a:xfrm>
                  <a:off x="5641008" y="2002161"/>
                  <a:ext cx="770184" cy="584775"/>
                </a:xfrm>
                <a:prstGeom prst="rect">
                  <a:avLst/>
                </a:prstGeom>
                <a:noFill/>
                <a:ln>
                  <a:solidFill>
                    <a:schemeClr val="tx1"/>
                  </a:solidFill>
                </a:ln>
              </p:spPr>
              <p:txBody>
                <a:bodyPr wrap="square" rtlCol="0">
                  <a:spAutoFit/>
                </a:bodyPr>
                <a:lstStyle/>
                <a:p>
                  <a:r>
                    <a:rPr lang="zh-CN" altLang="en-US" sz="3200" dirty="0">
                      <a:latin typeface="+mj-ea"/>
                      <a:ea typeface="+mj-ea"/>
                    </a:rPr>
                    <a:t>有！</a:t>
                  </a:r>
                </a:p>
              </p:txBody>
            </p:sp>
            <p:cxnSp>
              <p:nvCxnSpPr>
                <p:cNvPr id="10" name="直接箭头连接符 9">
                  <a:extLst>
                    <a:ext uri="{FF2B5EF4-FFF2-40B4-BE49-F238E27FC236}">
                      <a16:creationId xmlns:a16="http://schemas.microsoft.com/office/drawing/2014/main" id="{F39A682B-08C1-46B6-894F-95C83FC5F44F}"/>
                    </a:ext>
                  </a:extLst>
                </p:cNvPr>
                <p:cNvCxnSpPr>
                  <a:stCxn id="7" idx="3"/>
                  <a:endCxn id="14" idx="1"/>
                </p:cNvCxnSpPr>
                <p:nvPr/>
              </p:nvCxnSpPr>
              <p:spPr>
                <a:xfrm flipV="1">
                  <a:off x="4665519" y="2294549"/>
                  <a:ext cx="9754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6F65C09-40FF-4C12-865D-9D98A322B07D}"/>
                  </a:ext>
                </a:extLst>
              </p:cNvPr>
              <p:cNvGrpSpPr/>
              <p:nvPr/>
            </p:nvGrpSpPr>
            <p:grpSpPr>
              <a:xfrm>
                <a:off x="3524725" y="2844224"/>
                <a:ext cx="3814723" cy="584776"/>
                <a:chOff x="3524725" y="2844224"/>
                <a:chExt cx="3814723" cy="584776"/>
              </a:xfrm>
            </p:grpSpPr>
            <p:sp>
              <p:nvSpPr>
                <p:cNvPr id="19" name="文本框 18">
                  <a:extLst>
                    <a:ext uri="{FF2B5EF4-FFF2-40B4-BE49-F238E27FC236}">
                      <a16:creationId xmlns:a16="http://schemas.microsoft.com/office/drawing/2014/main" id="{3A2D4436-7C72-4C20-811C-9B50A2DD61C8}"/>
                    </a:ext>
                  </a:extLst>
                </p:cNvPr>
                <p:cNvSpPr txBox="1"/>
                <p:nvPr/>
              </p:nvSpPr>
              <p:spPr>
                <a:xfrm>
                  <a:off x="5907709" y="2844224"/>
                  <a:ext cx="1431739" cy="584775"/>
                </a:xfrm>
                <a:prstGeom prst="rect">
                  <a:avLst/>
                </a:prstGeom>
                <a:noFill/>
                <a:ln>
                  <a:solidFill>
                    <a:schemeClr val="tx1"/>
                  </a:solidFill>
                </a:ln>
              </p:spPr>
              <p:txBody>
                <a:bodyPr wrap="square" rtlCol="0">
                  <a:spAutoFit/>
                </a:bodyPr>
                <a:lstStyle/>
                <a:p>
                  <a:r>
                    <a:rPr lang="zh-CN" altLang="en-US" sz="3200" dirty="0">
                      <a:latin typeface="+mj-ea"/>
                      <a:ea typeface="+mj-ea"/>
                    </a:rPr>
                    <a:t>有事故</a:t>
                  </a:r>
                </a:p>
              </p:txBody>
            </p:sp>
            <p:grpSp>
              <p:nvGrpSpPr>
                <p:cNvPr id="17" name="组合 16">
                  <a:extLst>
                    <a:ext uri="{FF2B5EF4-FFF2-40B4-BE49-F238E27FC236}">
                      <a16:creationId xmlns:a16="http://schemas.microsoft.com/office/drawing/2014/main" id="{79BDD2C8-F196-4C45-850F-3DB4AD05B372}"/>
                    </a:ext>
                  </a:extLst>
                </p:cNvPr>
                <p:cNvGrpSpPr/>
                <p:nvPr/>
              </p:nvGrpSpPr>
              <p:grpSpPr>
                <a:xfrm>
                  <a:off x="3524725" y="2844225"/>
                  <a:ext cx="2205384" cy="584775"/>
                  <a:chOff x="3524725" y="2844225"/>
                  <a:chExt cx="2205384" cy="584775"/>
                </a:xfrm>
              </p:grpSpPr>
              <p:sp>
                <p:nvSpPr>
                  <p:cNvPr id="18" name="文本框 17">
                    <a:extLst>
                      <a:ext uri="{FF2B5EF4-FFF2-40B4-BE49-F238E27FC236}">
                        <a16:creationId xmlns:a16="http://schemas.microsoft.com/office/drawing/2014/main" id="{49157A2F-2DE2-4E8C-B11A-B8D5F7D9A67B}"/>
                      </a:ext>
                    </a:extLst>
                  </p:cNvPr>
                  <p:cNvSpPr txBox="1"/>
                  <p:nvPr/>
                </p:nvSpPr>
                <p:spPr>
                  <a:xfrm>
                    <a:off x="3524725" y="2844225"/>
                    <a:ext cx="1431739" cy="584775"/>
                  </a:xfrm>
                  <a:prstGeom prst="rect">
                    <a:avLst/>
                  </a:prstGeom>
                  <a:noFill/>
                  <a:ln>
                    <a:solidFill>
                      <a:schemeClr val="tx1"/>
                    </a:solidFill>
                  </a:ln>
                </p:spPr>
                <p:txBody>
                  <a:bodyPr wrap="square" rtlCol="0">
                    <a:spAutoFit/>
                  </a:bodyPr>
                  <a:lstStyle/>
                  <a:p>
                    <a:r>
                      <a:rPr lang="zh-CN" altLang="en-US" sz="3200" dirty="0">
                        <a:latin typeface="+mj-ea"/>
                        <a:ea typeface="+mj-ea"/>
                      </a:rPr>
                      <a:t>有问题</a:t>
                    </a:r>
                  </a:p>
                </p:txBody>
              </p:sp>
              <p:sp>
                <p:nvSpPr>
                  <p:cNvPr id="16" name="不等号 15">
                    <a:extLst>
                      <a:ext uri="{FF2B5EF4-FFF2-40B4-BE49-F238E27FC236}">
                        <a16:creationId xmlns:a16="http://schemas.microsoft.com/office/drawing/2014/main" id="{F058C045-C0A3-4CD8-93E2-82F56CB1F709}"/>
                      </a:ext>
                    </a:extLst>
                  </p:cNvPr>
                  <p:cNvSpPr/>
                  <p:nvPr/>
                </p:nvSpPr>
                <p:spPr>
                  <a:xfrm>
                    <a:off x="5158609" y="2952466"/>
                    <a:ext cx="571500" cy="384457"/>
                  </a:xfrm>
                  <a:prstGeom prst="mathNot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0" name="组合 19">
                <a:extLst>
                  <a:ext uri="{FF2B5EF4-FFF2-40B4-BE49-F238E27FC236}">
                    <a16:creationId xmlns:a16="http://schemas.microsoft.com/office/drawing/2014/main" id="{4DBB9352-580C-4326-8784-DCD61698D3D0}"/>
                  </a:ext>
                </a:extLst>
              </p:cNvPr>
              <p:cNvGrpSpPr/>
              <p:nvPr/>
            </p:nvGrpSpPr>
            <p:grpSpPr>
              <a:xfrm>
                <a:off x="3524724" y="3820291"/>
                <a:ext cx="6221951" cy="595565"/>
                <a:chOff x="3524724" y="3820291"/>
                <a:chExt cx="6221951" cy="595565"/>
              </a:xfrm>
            </p:grpSpPr>
            <p:sp>
              <p:nvSpPr>
                <p:cNvPr id="22" name="文本框 21">
                  <a:extLst>
                    <a:ext uri="{FF2B5EF4-FFF2-40B4-BE49-F238E27FC236}">
                      <a16:creationId xmlns:a16="http://schemas.microsoft.com/office/drawing/2014/main" id="{02FE3239-BBD2-46FD-A39F-A1FDFB7D5C0F}"/>
                    </a:ext>
                  </a:extLst>
                </p:cNvPr>
                <p:cNvSpPr txBox="1"/>
                <p:nvPr/>
              </p:nvSpPr>
              <p:spPr>
                <a:xfrm>
                  <a:off x="3524724" y="3831081"/>
                  <a:ext cx="1431739" cy="584775"/>
                </a:xfrm>
                <a:prstGeom prst="rect">
                  <a:avLst/>
                </a:prstGeom>
                <a:noFill/>
                <a:ln>
                  <a:solidFill>
                    <a:schemeClr val="tx1"/>
                  </a:solidFill>
                </a:ln>
              </p:spPr>
              <p:txBody>
                <a:bodyPr wrap="square" rtlCol="0">
                  <a:spAutoFit/>
                </a:bodyPr>
                <a:lstStyle/>
                <a:p>
                  <a:r>
                    <a:rPr lang="zh-CN" altLang="en-US" sz="3200" dirty="0">
                      <a:latin typeface="+mj-ea"/>
                      <a:ea typeface="+mj-ea"/>
                    </a:rPr>
                    <a:t>无事故</a:t>
                  </a:r>
                </a:p>
              </p:txBody>
            </p:sp>
            <p:sp>
              <p:nvSpPr>
                <p:cNvPr id="23" name="文本框 22">
                  <a:extLst>
                    <a:ext uri="{FF2B5EF4-FFF2-40B4-BE49-F238E27FC236}">
                      <a16:creationId xmlns:a16="http://schemas.microsoft.com/office/drawing/2014/main" id="{4B3EAE26-8760-4443-8621-2A5B2C4E44AE}"/>
                    </a:ext>
                  </a:extLst>
                </p:cNvPr>
                <p:cNvSpPr txBox="1"/>
                <p:nvPr/>
              </p:nvSpPr>
              <p:spPr>
                <a:xfrm>
                  <a:off x="5907708" y="3820291"/>
                  <a:ext cx="1431739" cy="584775"/>
                </a:xfrm>
                <a:prstGeom prst="rect">
                  <a:avLst/>
                </a:prstGeom>
                <a:noFill/>
                <a:ln>
                  <a:solidFill>
                    <a:schemeClr val="tx1"/>
                  </a:solidFill>
                </a:ln>
              </p:spPr>
              <p:txBody>
                <a:bodyPr wrap="square" rtlCol="0">
                  <a:spAutoFit/>
                </a:bodyPr>
                <a:lstStyle/>
                <a:p>
                  <a:r>
                    <a:rPr lang="zh-CN" altLang="en-US" sz="3200" dirty="0">
                      <a:latin typeface="+mj-ea"/>
                      <a:ea typeface="+mj-ea"/>
                    </a:rPr>
                    <a:t>流量小</a:t>
                  </a:r>
                </a:p>
              </p:txBody>
            </p:sp>
            <p:cxnSp>
              <p:nvCxnSpPr>
                <p:cNvPr id="24" name="直接箭头连接符 23">
                  <a:extLst>
                    <a:ext uri="{FF2B5EF4-FFF2-40B4-BE49-F238E27FC236}">
                      <a16:creationId xmlns:a16="http://schemas.microsoft.com/office/drawing/2014/main" id="{7FD7E489-8EB8-4AD8-8A81-C21C34A4BB5B}"/>
                    </a:ext>
                  </a:extLst>
                </p:cNvPr>
                <p:cNvCxnSpPr/>
                <p:nvPr/>
              </p:nvCxnSpPr>
              <p:spPr>
                <a:xfrm flipV="1">
                  <a:off x="4944341" y="4123467"/>
                  <a:ext cx="9754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793A347-B302-4CA0-BCC4-BCA6C9A429E2}"/>
                    </a:ext>
                  </a:extLst>
                </p:cNvPr>
                <p:cNvSpPr txBox="1"/>
                <p:nvPr/>
              </p:nvSpPr>
              <p:spPr>
                <a:xfrm>
                  <a:off x="8314936" y="3831081"/>
                  <a:ext cx="1431739" cy="584775"/>
                </a:xfrm>
                <a:prstGeom prst="rect">
                  <a:avLst/>
                </a:prstGeom>
                <a:noFill/>
                <a:ln>
                  <a:solidFill>
                    <a:schemeClr val="tx1"/>
                  </a:solidFill>
                </a:ln>
              </p:spPr>
              <p:txBody>
                <a:bodyPr wrap="square" rtlCol="0">
                  <a:spAutoFit/>
                </a:bodyPr>
                <a:lstStyle/>
                <a:p>
                  <a:r>
                    <a:rPr lang="zh-CN" altLang="en-US" sz="3200" dirty="0">
                      <a:latin typeface="+mj-ea"/>
                      <a:ea typeface="+mj-ea"/>
                    </a:rPr>
                    <a:t>封闭式</a:t>
                  </a:r>
                </a:p>
              </p:txBody>
            </p:sp>
            <p:cxnSp>
              <p:nvCxnSpPr>
                <p:cNvPr id="26" name="直接箭头连接符 25">
                  <a:extLst>
                    <a:ext uri="{FF2B5EF4-FFF2-40B4-BE49-F238E27FC236}">
                      <a16:creationId xmlns:a16="http://schemas.microsoft.com/office/drawing/2014/main" id="{0CD2C81E-7C1B-4A5E-BB61-A5C627E9E65F}"/>
                    </a:ext>
                  </a:extLst>
                </p:cNvPr>
                <p:cNvCxnSpPr/>
                <p:nvPr/>
              </p:nvCxnSpPr>
              <p:spPr>
                <a:xfrm flipV="1">
                  <a:off x="7339447" y="4080502"/>
                  <a:ext cx="9754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8" name="左大括号 27">
              <a:extLst>
                <a:ext uri="{FF2B5EF4-FFF2-40B4-BE49-F238E27FC236}">
                  <a16:creationId xmlns:a16="http://schemas.microsoft.com/office/drawing/2014/main" id="{74707C19-C669-4E17-B1BE-A445C6CCF362}"/>
                </a:ext>
              </a:extLst>
            </p:cNvPr>
            <p:cNvSpPr/>
            <p:nvPr/>
          </p:nvSpPr>
          <p:spPr>
            <a:xfrm>
              <a:off x="2509719" y="2425881"/>
              <a:ext cx="596529" cy="2726656"/>
            </a:xfrm>
            <a:prstGeom prst="leftBrace">
              <a:avLst>
                <a:gd name="adj1" fmla="val 57106"/>
                <a:gd name="adj2" fmla="val 50000"/>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3601613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en-US" altLang="zh-CN" dirty="0"/>
              <a:t>6.4 </a:t>
            </a:r>
            <a:r>
              <a:rPr lang="zh-CN" altLang="en-US" dirty="0"/>
              <a:t>案例分析</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a:xfrm>
            <a:off x="8610599" y="6049963"/>
            <a:ext cx="2909888" cy="206381"/>
          </a:xfrm>
        </p:spPr>
        <p:txBody>
          <a:bodyPr/>
          <a:lstStyle/>
          <a:p>
            <a:fld id="{5DD3DB80-B894-403A-B48E-6FDC1A72010E}" type="slidenum">
              <a:rPr lang="zh-CN" altLang="en-US" smtClean="0"/>
              <a:pPr/>
              <a:t>60</a:t>
            </a:fld>
            <a:endParaRPr lang="zh-CN" altLang="en-US" dirty="0"/>
          </a:p>
        </p:txBody>
      </p:sp>
      <p:sp>
        <p:nvSpPr>
          <p:cNvPr id="12" name="îşľïḍé">
            <a:extLst>
              <a:ext uri="{FF2B5EF4-FFF2-40B4-BE49-F238E27FC236}">
                <a16:creationId xmlns:a16="http://schemas.microsoft.com/office/drawing/2014/main" id="{76336105-6F7C-4641-81B2-D2AC347C1244}"/>
              </a:ext>
            </a:extLst>
          </p:cNvPr>
          <p:cNvSpPr/>
          <p:nvPr/>
        </p:nvSpPr>
        <p:spPr>
          <a:xfrm>
            <a:off x="7681437" y="4349098"/>
            <a:ext cx="3681352" cy="2173872"/>
          </a:xfrm>
          <a:prstGeom prst="rect">
            <a:avLst/>
          </a:prstGeom>
        </p:spPr>
        <p:txBody>
          <a:bodyPr wrap="square">
            <a:noAutofit/>
          </a:bodyPr>
          <a:lstStyle/>
          <a:p>
            <a:pPr marL="285750" indent="-285750">
              <a:lnSpc>
                <a:spcPts val="2400"/>
              </a:lnSpc>
              <a:buFont typeface="Arial" panose="020B0604020202020204" pitchFamily="34" charset="0"/>
              <a:buChar char="•"/>
            </a:pPr>
            <a:r>
              <a:rPr lang="zh-CN" altLang="en-US" dirty="0"/>
              <a:t>增加道路两侧人行道宽度及绿植</a:t>
            </a:r>
            <a:endParaRPr lang="en-US" altLang="zh-CN" dirty="0"/>
          </a:p>
          <a:p>
            <a:pPr marL="285750" indent="-285750">
              <a:lnSpc>
                <a:spcPts val="2400"/>
              </a:lnSpc>
              <a:buFont typeface="Arial" panose="020B0604020202020204" pitchFamily="34" charset="0"/>
              <a:buChar char="•"/>
            </a:pPr>
            <a:r>
              <a:rPr lang="zh-CN" altLang="en-US" dirty="0"/>
              <a:t>中间非机动车道改用平整度好、舒适度高的路面铺装，两侧人行道可考虑做透水混凝土路面</a:t>
            </a:r>
            <a:endParaRPr lang="en-US" altLang="zh-CN" dirty="0"/>
          </a:p>
          <a:p>
            <a:pPr marL="285750" indent="-285750">
              <a:lnSpc>
                <a:spcPts val="2400"/>
              </a:lnSpc>
              <a:buFont typeface="Arial" panose="020B0604020202020204" pitchFamily="34" charset="0"/>
              <a:buChar char="•"/>
            </a:pPr>
            <a:r>
              <a:rPr lang="zh-CN" altLang="en-US" dirty="0"/>
              <a:t>加强夜晚的照明效果，尤其要注意图书馆刚闭馆那个时间段</a:t>
            </a:r>
          </a:p>
        </p:txBody>
      </p:sp>
      <p:sp>
        <p:nvSpPr>
          <p:cNvPr id="13" name="íSlîḋè">
            <a:extLst>
              <a:ext uri="{FF2B5EF4-FFF2-40B4-BE49-F238E27FC236}">
                <a16:creationId xmlns:a16="http://schemas.microsoft.com/office/drawing/2014/main" id="{4CCCDAE6-E0A1-43AF-8406-D200B5F45D01}"/>
              </a:ext>
            </a:extLst>
          </p:cNvPr>
          <p:cNvSpPr/>
          <p:nvPr/>
        </p:nvSpPr>
        <p:spPr>
          <a:xfrm>
            <a:off x="7571410" y="3999372"/>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建议方案</a:t>
            </a:r>
          </a:p>
        </p:txBody>
      </p:sp>
      <p:sp>
        <p:nvSpPr>
          <p:cNvPr id="19" name="íṡļiďè">
            <a:extLst>
              <a:ext uri="{FF2B5EF4-FFF2-40B4-BE49-F238E27FC236}">
                <a16:creationId xmlns:a16="http://schemas.microsoft.com/office/drawing/2014/main" id="{1C0E12E9-D613-4421-B409-0FDDA012A8E3}"/>
              </a:ext>
            </a:extLst>
          </p:cNvPr>
          <p:cNvSpPr/>
          <p:nvPr/>
        </p:nvSpPr>
        <p:spPr>
          <a:xfrm>
            <a:off x="7471390" y="2056320"/>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现存问题</a:t>
            </a:r>
          </a:p>
        </p:txBody>
      </p:sp>
      <p:sp>
        <p:nvSpPr>
          <p:cNvPr id="20" name="TextBox 19"/>
          <p:cNvSpPr txBox="1"/>
          <p:nvPr/>
        </p:nvSpPr>
        <p:spPr>
          <a:xfrm>
            <a:off x="7581417" y="2550472"/>
            <a:ext cx="3345083" cy="938719"/>
          </a:xfrm>
          <a:prstGeom prst="rect">
            <a:avLst/>
          </a:prstGeom>
          <a:noFill/>
        </p:spPr>
        <p:txBody>
          <a:bodyPr wrap="square" rtlCol="0">
            <a:spAutoFit/>
          </a:bodyPr>
          <a:lstStyle/>
          <a:p>
            <a:pPr marL="285750" indent="-285750">
              <a:lnSpc>
                <a:spcPts val="2160"/>
              </a:lnSpc>
              <a:buFont typeface="Arial" panose="020B0604020202020204" pitchFamily="34" charset="0"/>
              <a:buChar char="•"/>
            </a:pPr>
            <a:r>
              <a:rPr lang="zh-CN" altLang="en-US" dirty="0"/>
              <a:t>南侧道路断面分配不合理</a:t>
            </a:r>
            <a:endParaRPr lang="en-US" altLang="zh-CN" dirty="0"/>
          </a:p>
          <a:p>
            <a:pPr marL="285750" indent="-285750">
              <a:lnSpc>
                <a:spcPts val="2160"/>
              </a:lnSpc>
              <a:buFont typeface="Arial" panose="020B0604020202020204" pitchFamily="34" charset="0"/>
              <a:buChar char="•"/>
            </a:pPr>
            <a:r>
              <a:rPr lang="zh-CN" altLang="en-US" dirty="0"/>
              <a:t>南侧道路铺装不合理</a:t>
            </a:r>
            <a:endParaRPr lang="en-US" altLang="zh-CN" dirty="0"/>
          </a:p>
          <a:p>
            <a:pPr marL="285750" indent="-285750">
              <a:lnSpc>
                <a:spcPts val="2160"/>
              </a:lnSpc>
              <a:buFont typeface="Arial" panose="020B0604020202020204" pitchFamily="34" charset="0"/>
              <a:buChar char="•"/>
            </a:pPr>
            <a:r>
              <a:rPr lang="zh-CN" altLang="en-US" dirty="0"/>
              <a:t>夜晚照明效果不佳</a:t>
            </a:r>
          </a:p>
        </p:txBody>
      </p:sp>
      <p:sp>
        <p:nvSpPr>
          <p:cNvPr id="21" name="TextBox 20"/>
          <p:cNvSpPr txBox="1"/>
          <p:nvPr/>
        </p:nvSpPr>
        <p:spPr>
          <a:xfrm>
            <a:off x="7682627" y="1513263"/>
            <a:ext cx="3345083" cy="400110"/>
          </a:xfrm>
          <a:prstGeom prst="rect">
            <a:avLst/>
          </a:prstGeom>
          <a:noFill/>
        </p:spPr>
        <p:txBody>
          <a:bodyPr wrap="square" rtlCol="0">
            <a:spAutoFit/>
          </a:bodyPr>
          <a:lstStyle/>
          <a:p>
            <a:r>
              <a:rPr lang="zh-CN" altLang="en-US" sz="2000" dirty="0">
                <a:latin typeface="+mn-ea"/>
              </a:rPr>
              <a:t>地点</a:t>
            </a:r>
            <a:r>
              <a:rPr lang="en-US" altLang="zh-CN" sz="2000" dirty="0">
                <a:latin typeface="+mn-ea"/>
              </a:rPr>
              <a:t>3</a:t>
            </a:r>
            <a:r>
              <a:rPr lang="zh-CN" altLang="en-US" sz="2000" dirty="0">
                <a:latin typeface="+mn-ea"/>
              </a:rPr>
              <a:t>：李文正图书馆南侧</a:t>
            </a:r>
          </a:p>
        </p:txBody>
      </p:sp>
      <p:sp>
        <p:nvSpPr>
          <p:cNvPr id="22" name="TextBox 21"/>
          <p:cNvSpPr txBox="1"/>
          <p:nvPr/>
        </p:nvSpPr>
        <p:spPr>
          <a:xfrm>
            <a:off x="2526033" y="5963068"/>
            <a:ext cx="3345083" cy="400110"/>
          </a:xfrm>
          <a:prstGeom prst="rect">
            <a:avLst/>
          </a:prstGeom>
          <a:noFill/>
        </p:spPr>
        <p:txBody>
          <a:bodyPr wrap="square" rtlCol="0">
            <a:spAutoFit/>
          </a:bodyPr>
          <a:lstStyle/>
          <a:p>
            <a:r>
              <a:rPr lang="zh-CN" altLang="en-US" sz="2000" dirty="0">
                <a:latin typeface="+mn-ea"/>
              </a:rPr>
              <a:t>地点</a:t>
            </a:r>
            <a:r>
              <a:rPr lang="en-US" altLang="zh-CN" sz="2000" dirty="0">
                <a:latin typeface="+mn-ea"/>
              </a:rPr>
              <a:t>3</a:t>
            </a:r>
            <a:r>
              <a:rPr lang="zh-CN" altLang="en-US" sz="2000" dirty="0">
                <a:latin typeface="+mn-ea"/>
              </a:rPr>
              <a:t>：李文正图书馆南侧</a:t>
            </a:r>
          </a:p>
        </p:txBody>
      </p:sp>
      <p:pic>
        <p:nvPicPr>
          <p:cNvPr id="2050" name="Picture 2" descr="C:\Users\dzh\Desktop\校园平面图.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557" y="1513263"/>
            <a:ext cx="5380037"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3706197" y="3726870"/>
            <a:ext cx="146826" cy="13854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4" descr="E:\☆研一课程\研一下\季彦婕 交通规划理论与实践\期末大作业\IMG_125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032" y="1378357"/>
            <a:ext cx="3070991" cy="248705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研一课程\研一下\季彦婕 交通规划理论与实践\期末大作业\照片5.12下午\IMG_1299.JP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3023" y="3999372"/>
            <a:ext cx="3096000" cy="248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84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07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0" grpId="0"/>
      <p:bldP spid="21" grpId="0"/>
      <p:bldP spid="22"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现状分析</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14" name="图片 13">
            <a:extLst>
              <a:ext uri="{FF2B5EF4-FFF2-40B4-BE49-F238E27FC236}">
                <a16:creationId xmlns:a16="http://schemas.microsoft.com/office/drawing/2014/main" id="{1893B61C-FEC6-47C0-8AC7-1BFE07FC69AE}"/>
              </a:ext>
            </a:extLst>
          </p:cNvPr>
          <p:cNvPicPr>
            <a:picLocks noChangeAspect="1"/>
          </p:cNvPicPr>
          <p:nvPr/>
        </p:nvPicPr>
        <p:blipFill>
          <a:blip r:embed="rId3"/>
          <a:stretch>
            <a:fillRect/>
          </a:stretch>
        </p:blipFill>
        <p:spPr>
          <a:xfrm>
            <a:off x="669924" y="1316041"/>
            <a:ext cx="6488671" cy="4966226"/>
          </a:xfrm>
          <a:prstGeom prst="rect">
            <a:avLst/>
          </a:prstGeom>
          <a:noFill/>
        </p:spPr>
      </p:pic>
      <p:sp>
        <p:nvSpPr>
          <p:cNvPr id="3" name="文本框 2">
            <a:extLst>
              <a:ext uri="{FF2B5EF4-FFF2-40B4-BE49-F238E27FC236}">
                <a16:creationId xmlns:a16="http://schemas.microsoft.com/office/drawing/2014/main" id="{EB9C8837-758D-412B-AF72-AF0741E67BCB}"/>
              </a:ext>
            </a:extLst>
          </p:cNvPr>
          <p:cNvSpPr txBox="1"/>
          <p:nvPr/>
        </p:nvSpPr>
        <p:spPr>
          <a:xfrm>
            <a:off x="7643446" y="1664677"/>
            <a:ext cx="3877041" cy="2981714"/>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功能布局</a:t>
            </a:r>
            <a:endParaRPr lang="en-US" altLang="zh-CN" sz="3200" b="1" dirty="0">
              <a:latin typeface="+mj-ea"/>
              <a:ea typeface="+mj-ea"/>
            </a:endParaRPr>
          </a:p>
          <a:p>
            <a:pPr>
              <a:lnSpc>
                <a:spcPct val="150000"/>
              </a:lnSpc>
            </a:pPr>
            <a:r>
              <a:rPr lang="zh-CN" altLang="en-US" sz="2400" dirty="0">
                <a:latin typeface="+mj-ea"/>
                <a:ea typeface="+mj-ea"/>
              </a:rPr>
              <a:t>功能分区过于明确，校园规模过大导致校园东西之间交通距离过大，造成学生通勤距离较长。</a:t>
            </a:r>
          </a:p>
        </p:txBody>
      </p:sp>
      <p:sp>
        <p:nvSpPr>
          <p:cNvPr id="7" name="矩形 6">
            <a:extLst>
              <a:ext uri="{FF2B5EF4-FFF2-40B4-BE49-F238E27FC236}">
                <a16:creationId xmlns:a16="http://schemas.microsoft.com/office/drawing/2014/main" id="{E2EE1E03-69EB-4561-952E-FAAAE4C28EDD}"/>
              </a:ext>
            </a:extLst>
          </p:cNvPr>
          <p:cNvSpPr/>
          <p:nvPr/>
        </p:nvSpPr>
        <p:spPr>
          <a:xfrm>
            <a:off x="669924" y="1316041"/>
            <a:ext cx="6488671" cy="4966226"/>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7065D69-0DCF-4EEB-B09A-BA345D20A7D4}"/>
              </a:ext>
            </a:extLst>
          </p:cNvPr>
          <p:cNvSpPr/>
          <p:nvPr/>
        </p:nvSpPr>
        <p:spPr>
          <a:xfrm>
            <a:off x="2004648" y="2641819"/>
            <a:ext cx="2493700" cy="23668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8BD091A3-8AED-4F92-A48B-C641B3EE96C5}"/>
              </a:ext>
            </a:extLst>
          </p:cNvPr>
          <p:cNvSpPr/>
          <p:nvPr/>
        </p:nvSpPr>
        <p:spPr>
          <a:xfrm>
            <a:off x="5059445" y="1664677"/>
            <a:ext cx="1089355" cy="14729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989F58B-7973-4663-861A-C69E46E4C321}"/>
              </a:ext>
            </a:extLst>
          </p:cNvPr>
          <p:cNvSpPr/>
          <p:nvPr/>
        </p:nvSpPr>
        <p:spPr>
          <a:xfrm rot="21130878">
            <a:off x="1278091" y="4313631"/>
            <a:ext cx="483414" cy="17219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CEED70D-36A2-498C-A262-DD10BB53A9F8}"/>
              </a:ext>
            </a:extLst>
          </p:cNvPr>
          <p:cNvSpPr/>
          <p:nvPr/>
        </p:nvSpPr>
        <p:spPr>
          <a:xfrm>
            <a:off x="4995809" y="4646391"/>
            <a:ext cx="1089355" cy="10987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926FD77-C530-4A18-97E9-063FFB3C19E8}"/>
              </a:ext>
            </a:extLst>
          </p:cNvPr>
          <p:cNvSpPr txBox="1"/>
          <p:nvPr/>
        </p:nvSpPr>
        <p:spPr>
          <a:xfrm>
            <a:off x="2460190" y="3475988"/>
            <a:ext cx="1582615" cy="646331"/>
          </a:xfrm>
          <a:prstGeom prst="rect">
            <a:avLst/>
          </a:prstGeom>
          <a:noFill/>
        </p:spPr>
        <p:txBody>
          <a:bodyPr wrap="square" rtlCol="0">
            <a:spAutoFit/>
          </a:bodyPr>
          <a:lstStyle/>
          <a:p>
            <a:r>
              <a:rPr lang="zh-CN" altLang="en-US" sz="3600" dirty="0">
                <a:latin typeface="+mj-ea"/>
                <a:ea typeface="+mj-ea"/>
              </a:rPr>
              <a:t>教学区</a:t>
            </a:r>
          </a:p>
        </p:txBody>
      </p:sp>
      <p:sp>
        <p:nvSpPr>
          <p:cNvPr id="20" name="文本框 19">
            <a:extLst>
              <a:ext uri="{FF2B5EF4-FFF2-40B4-BE49-F238E27FC236}">
                <a16:creationId xmlns:a16="http://schemas.microsoft.com/office/drawing/2014/main" id="{0C6EADF8-21CF-4DB8-A659-D61324B63184}"/>
              </a:ext>
            </a:extLst>
          </p:cNvPr>
          <p:cNvSpPr txBox="1"/>
          <p:nvPr/>
        </p:nvSpPr>
        <p:spPr>
          <a:xfrm>
            <a:off x="5344123" y="1664677"/>
            <a:ext cx="816400" cy="1384995"/>
          </a:xfrm>
          <a:prstGeom prst="rect">
            <a:avLst/>
          </a:prstGeom>
          <a:noFill/>
        </p:spPr>
        <p:txBody>
          <a:bodyPr wrap="square" rtlCol="0">
            <a:spAutoFit/>
          </a:bodyPr>
          <a:lstStyle/>
          <a:p>
            <a:r>
              <a:rPr lang="zh-CN" altLang="en-US" sz="2800" dirty="0">
                <a:latin typeface="+mj-ea"/>
                <a:ea typeface="+mj-ea"/>
              </a:rPr>
              <a:t>生活区</a:t>
            </a:r>
          </a:p>
        </p:txBody>
      </p:sp>
      <p:sp>
        <p:nvSpPr>
          <p:cNvPr id="21" name="文本框 20">
            <a:extLst>
              <a:ext uri="{FF2B5EF4-FFF2-40B4-BE49-F238E27FC236}">
                <a16:creationId xmlns:a16="http://schemas.microsoft.com/office/drawing/2014/main" id="{3BB1FF01-2F92-4383-AF17-2131543E84F6}"/>
              </a:ext>
            </a:extLst>
          </p:cNvPr>
          <p:cNvSpPr txBox="1"/>
          <p:nvPr/>
        </p:nvSpPr>
        <p:spPr>
          <a:xfrm rot="21196251">
            <a:off x="1249490" y="4482109"/>
            <a:ext cx="816400" cy="1384995"/>
          </a:xfrm>
          <a:prstGeom prst="rect">
            <a:avLst/>
          </a:prstGeom>
          <a:noFill/>
        </p:spPr>
        <p:txBody>
          <a:bodyPr wrap="square" rtlCol="0">
            <a:spAutoFit/>
          </a:bodyPr>
          <a:lstStyle/>
          <a:p>
            <a:r>
              <a:rPr lang="zh-CN" altLang="en-US" sz="2800" dirty="0">
                <a:latin typeface="+mj-ea"/>
                <a:ea typeface="+mj-ea"/>
              </a:rPr>
              <a:t>生活区</a:t>
            </a:r>
          </a:p>
        </p:txBody>
      </p:sp>
      <p:sp>
        <p:nvSpPr>
          <p:cNvPr id="22" name="文本框 21">
            <a:extLst>
              <a:ext uri="{FF2B5EF4-FFF2-40B4-BE49-F238E27FC236}">
                <a16:creationId xmlns:a16="http://schemas.microsoft.com/office/drawing/2014/main" id="{069672BA-023D-46B7-B0D3-DB03D8C0B1C2}"/>
              </a:ext>
            </a:extLst>
          </p:cNvPr>
          <p:cNvSpPr txBox="1"/>
          <p:nvPr/>
        </p:nvSpPr>
        <p:spPr>
          <a:xfrm>
            <a:off x="5268045" y="4593158"/>
            <a:ext cx="619935" cy="1200329"/>
          </a:xfrm>
          <a:prstGeom prst="rect">
            <a:avLst/>
          </a:prstGeom>
          <a:noFill/>
        </p:spPr>
        <p:txBody>
          <a:bodyPr wrap="square" rtlCol="0">
            <a:spAutoFit/>
          </a:bodyPr>
          <a:lstStyle/>
          <a:p>
            <a:r>
              <a:rPr lang="zh-CN" altLang="en-US" sz="2400" dirty="0">
                <a:latin typeface="+mj-ea"/>
                <a:ea typeface="+mj-ea"/>
              </a:rPr>
              <a:t>生活区</a:t>
            </a:r>
          </a:p>
        </p:txBody>
      </p:sp>
      <p:grpSp>
        <p:nvGrpSpPr>
          <p:cNvPr id="27" name="组合 26">
            <a:extLst>
              <a:ext uri="{FF2B5EF4-FFF2-40B4-BE49-F238E27FC236}">
                <a16:creationId xmlns:a16="http://schemas.microsoft.com/office/drawing/2014/main" id="{94972F79-EA3C-4551-83E9-0B0CDD2A4043}"/>
              </a:ext>
            </a:extLst>
          </p:cNvPr>
          <p:cNvGrpSpPr/>
          <p:nvPr/>
        </p:nvGrpSpPr>
        <p:grpSpPr>
          <a:xfrm>
            <a:off x="4521799" y="2401168"/>
            <a:ext cx="537646" cy="954352"/>
            <a:chOff x="4521799" y="2401168"/>
            <a:chExt cx="537646" cy="954352"/>
          </a:xfrm>
        </p:grpSpPr>
        <p:cxnSp>
          <p:nvCxnSpPr>
            <p:cNvPr id="19" name="直接箭头连接符 18">
              <a:extLst>
                <a:ext uri="{FF2B5EF4-FFF2-40B4-BE49-F238E27FC236}">
                  <a16:creationId xmlns:a16="http://schemas.microsoft.com/office/drawing/2014/main" id="{51BAFD03-A20F-4DE2-87A7-D79ACBCA98EA}"/>
                </a:ext>
              </a:extLst>
            </p:cNvPr>
            <p:cNvCxnSpPr>
              <a:cxnSpLocks/>
              <a:stCxn id="16" idx="1"/>
            </p:cNvCxnSpPr>
            <p:nvPr/>
          </p:nvCxnSpPr>
          <p:spPr>
            <a:xfrm flipH="1">
              <a:off x="4521799" y="2401168"/>
              <a:ext cx="537646" cy="54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706A34D-2384-47D5-BF4B-CA68B27EDB8F}"/>
                </a:ext>
              </a:extLst>
            </p:cNvPr>
            <p:cNvCxnSpPr>
              <a:cxnSpLocks/>
            </p:cNvCxnSpPr>
            <p:nvPr/>
          </p:nvCxnSpPr>
          <p:spPr>
            <a:xfrm flipV="1">
              <a:off x="4521799" y="2832117"/>
              <a:ext cx="537646" cy="523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2B289626-CF94-441F-B621-97C4AED240C8}"/>
              </a:ext>
            </a:extLst>
          </p:cNvPr>
          <p:cNvGrpSpPr/>
          <p:nvPr/>
        </p:nvGrpSpPr>
        <p:grpSpPr>
          <a:xfrm rot="15889771">
            <a:off x="4655761" y="3695855"/>
            <a:ext cx="851983" cy="954352"/>
            <a:chOff x="4521799" y="2401168"/>
            <a:chExt cx="537646" cy="954352"/>
          </a:xfrm>
        </p:grpSpPr>
        <p:cxnSp>
          <p:nvCxnSpPr>
            <p:cNvPr id="33" name="直接箭头连接符 32">
              <a:extLst>
                <a:ext uri="{FF2B5EF4-FFF2-40B4-BE49-F238E27FC236}">
                  <a16:creationId xmlns:a16="http://schemas.microsoft.com/office/drawing/2014/main" id="{69D17A48-04E1-4C72-8BE4-6CEB737FBBF9}"/>
                </a:ext>
              </a:extLst>
            </p:cNvPr>
            <p:cNvCxnSpPr>
              <a:cxnSpLocks/>
            </p:cNvCxnSpPr>
            <p:nvPr/>
          </p:nvCxnSpPr>
          <p:spPr>
            <a:xfrm flipH="1">
              <a:off x="4521799" y="2401168"/>
              <a:ext cx="537646" cy="54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12B90B5-C3B4-48D3-952E-B106035F82B3}"/>
                </a:ext>
              </a:extLst>
            </p:cNvPr>
            <p:cNvCxnSpPr>
              <a:cxnSpLocks/>
            </p:cNvCxnSpPr>
            <p:nvPr/>
          </p:nvCxnSpPr>
          <p:spPr>
            <a:xfrm flipV="1">
              <a:off x="4521799" y="2832117"/>
              <a:ext cx="537646" cy="523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62D228D2-F0E4-4CBB-91D2-272EF7EAAB53}"/>
              </a:ext>
            </a:extLst>
          </p:cNvPr>
          <p:cNvGrpSpPr/>
          <p:nvPr/>
        </p:nvGrpSpPr>
        <p:grpSpPr>
          <a:xfrm rot="8944837">
            <a:off x="1523154" y="3841033"/>
            <a:ext cx="526926" cy="470749"/>
            <a:chOff x="4521799" y="2401168"/>
            <a:chExt cx="537646" cy="954352"/>
          </a:xfrm>
        </p:grpSpPr>
        <p:cxnSp>
          <p:nvCxnSpPr>
            <p:cNvPr id="36" name="直接箭头连接符 35">
              <a:extLst>
                <a:ext uri="{FF2B5EF4-FFF2-40B4-BE49-F238E27FC236}">
                  <a16:creationId xmlns:a16="http://schemas.microsoft.com/office/drawing/2014/main" id="{ABC3BBB7-8E07-401D-8989-94714766B4B2}"/>
                </a:ext>
              </a:extLst>
            </p:cNvPr>
            <p:cNvCxnSpPr>
              <a:cxnSpLocks/>
            </p:cNvCxnSpPr>
            <p:nvPr/>
          </p:nvCxnSpPr>
          <p:spPr>
            <a:xfrm flipH="1">
              <a:off x="4521799" y="2401168"/>
              <a:ext cx="537646" cy="54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671B21-075E-4D2E-8818-4FC6CA3375FD}"/>
                </a:ext>
              </a:extLst>
            </p:cNvPr>
            <p:cNvCxnSpPr>
              <a:cxnSpLocks/>
            </p:cNvCxnSpPr>
            <p:nvPr/>
          </p:nvCxnSpPr>
          <p:spPr>
            <a:xfrm flipV="1">
              <a:off x="4521799" y="2832117"/>
              <a:ext cx="537646" cy="523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6391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现状分析</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3" name="图片 2">
            <a:extLst>
              <a:ext uri="{FF2B5EF4-FFF2-40B4-BE49-F238E27FC236}">
                <a16:creationId xmlns:a16="http://schemas.microsoft.com/office/drawing/2014/main" id="{25C0FC87-E640-49C6-8CC6-0E6D72F7B743}"/>
              </a:ext>
            </a:extLst>
          </p:cNvPr>
          <p:cNvPicPr>
            <a:picLocks noChangeAspect="1"/>
          </p:cNvPicPr>
          <p:nvPr/>
        </p:nvPicPr>
        <p:blipFill>
          <a:blip r:embed="rId3"/>
          <a:stretch>
            <a:fillRect/>
          </a:stretch>
        </p:blipFill>
        <p:spPr>
          <a:xfrm>
            <a:off x="830938" y="1210533"/>
            <a:ext cx="6736195" cy="5155673"/>
          </a:xfrm>
          <a:prstGeom prst="rect">
            <a:avLst/>
          </a:prstGeom>
          <a:noFill/>
        </p:spPr>
      </p:pic>
      <p:grpSp>
        <p:nvGrpSpPr>
          <p:cNvPr id="101" name="组合 100">
            <a:extLst>
              <a:ext uri="{FF2B5EF4-FFF2-40B4-BE49-F238E27FC236}">
                <a16:creationId xmlns:a16="http://schemas.microsoft.com/office/drawing/2014/main" id="{8A0FED03-6122-44A8-B485-1CA0AA6EDE64}"/>
              </a:ext>
            </a:extLst>
          </p:cNvPr>
          <p:cNvGrpSpPr/>
          <p:nvPr/>
        </p:nvGrpSpPr>
        <p:grpSpPr>
          <a:xfrm>
            <a:off x="830938" y="1203133"/>
            <a:ext cx="6736195" cy="5155673"/>
            <a:chOff x="813133" y="1203134"/>
            <a:chExt cx="6736195" cy="5155673"/>
          </a:xfrm>
        </p:grpSpPr>
        <p:sp>
          <p:nvSpPr>
            <p:cNvPr id="7" name="矩形 6">
              <a:extLst>
                <a:ext uri="{FF2B5EF4-FFF2-40B4-BE49-F238E27FC236}">
                  <a16:creationId xmlns:a16="http://schemas.microsoft.com/office/drawing/2014/main" id="{2CABA3DF-8193-4711-8B47-3CF47E467349}"/>
                </a:ext>
              </a:extLst>
            </p:cNvPr>
            <p:cNvSpPr/>
            <p:nvPr/>
          </p:nvSpPr>
          <p:spPr>
            <a:xfrm>
              <a:off x="813133" y="1203134"/>
              <a:ext cx="6736195" cy="5155673"/>
            </a:xfrm>
            <a:prstGeom prst="rect">
              <a:avLst/>
            </a:prstGeom>
            <a:solidFill>
              <a:srgbClr val="00B0F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0" name="组合 99">
              <a:extLst>
                <a:ext uri="{FF2B5EF4-FFF2-40B4-BE49-F238E27FC236}">
                  <a16:creationId xmlns:a16="http://schemas.microsoft.com/office/drawing/2014/main" id="{F929284C-63BB-4C2E-B8EF-A1B7121A1055}"/>
                </a:ext>
              </a:extLst>
            </p:cNvPr>
            <p:cNvGrpSpPr/>
            <p:nvPr/>
          </p:nvGrpSpPr>
          <p:grpSpPr>
            <a:xfrm>
              <a:off x="1098817" y="1352388"/>
              <a:ext cx="5834194" cy="4365109"/>
              <a:chOff x="1098817" y="1352388"/>
              <a:chExt cx="5834194" cy="4365109"/>
            </a:xfrm>
          </p:grpSpPr>
          <p:cxnSp>
            <p:nvCxnSpPr>
              <p:cNvPr id="10" name="直接连接符 9">
                <a:extLst>
                  <a:ext uri="{FF2B5EF4-FFF2-40B4-BE49-F238E27FC236}">
                    <a16:creationId xmlns:a16="http://schemas.microsoft.com/office/drawing/2014/main" id="{2CDD5E7D-F7A7-4E81-8CF7-3AA6F8500146}"/>
                  </a:ext>
                </a:extLst>
              </p:cNvPr>
              <p:cNvCxnSpPr>
                <a:cxnSpLocks/>
              </p:cNvCxnSpPr>
              <p:nvPr/>
            </p:nvCxnSpPr>
            <p:spPr>
              <a:xfrm>
                <a:off x="4679576" y="1352388"/>
                <a:ext cx="553251" cy="2076612"/>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9">
                <a:extLst>
                  <a:ext uri="{FF2B5EF4-FFF2-40B4-BE49-F238E27FC236}">
                    <a16:creationId xmlns:a16="http://schemas.microsoft.com/office/drawing/2014/main" id="{73EDFECD-6BEF-4F93-B5AE-4D52722DB556}"/>
                  </a:ext>
                </a:extLst>
              </p:cNvPr>
              <p:cNvCxnSpPr>
                <a:cxnSpLocks/>
              </p:cNvCxnSpPr>
              <p:nvPr/>
            </p:nvCxnSpPr>
            <p:spPr>
              <a:xfrm flipH="1">
                <a:off x="5125251" y="4141694"/>
                <a:ext cx="169048" cy="1145655"/>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9">
                <a:extLst>
                  <a:ext uri="{FF2B5EF4-FFF2-40B4-BE49-F238E27FC236}">
                    <a16:creationId xmlns:a16="http://schemas.microsoft.com/office/drawing/2014/main" id="{AE7A4E5A-13F4-4132-95CD-B4282ED09913}"/>
                  </a:ext>
                </a:extLst>
              </p:cNvPr>
              <p:cNvCxnSpPr>
                <a:cxnSpLocks/>
              </p:cNvCxnSpPr>
              <p:nvPr/>
            </p:nvCxnSpPr>
            <p:spPr>
              <a:xfrm>
                <a:off x="5232827" y="3429000"/>
                <a:ext cx="61472" cy="747272"/>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9">
                <a:extLst>
                  <a:ext uri="{FF2B5EF4-FFF2-40B4-BE49-F238E27FC236}">
                    <a16:creationId xmlns:a16="http://schemas.microsoft.com/office/drawing/2014/main" id="{2B80C264-1FA6-4F15-ACC3-A629ABC86CED}"/>
                  </a:ext>
                </a:extLst>
              </p:cNvPr>
              <p:cNvCxnSpPr>
                <a:cxnSpLocks/>
              </p:cNvCxnSpPr>
              <p:nvPr/>
            </p:nvCxnSpPr>
            <p:spPr>
              <a:xfrm flipV="1">
                <a:off x="4379899" y="3802636"/>
                <a:ext cx="899032" cy="56661"/>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9">
                <a:extLst>
                  <a:ext uri="{FF2B5EF4-FFF2-40B4-BE49-F238E27FC236}">
                    <a16:creationId xmlns:a16="http://schemas.microsoft.com/office/drawing/2014/main" id="{9694F4B0-E30C-4B72-866A-C614ACB6E7AA}"/>
                  </a:ext>
                </a:extLst>
              </p:cNvPr>
              <p:cNvCxnSpPr>
                <a:cxnSpLocks/>
              </p:cNvCxnSpPr>
              <p:nvPr/>
            </p:nvCxnSpPr>
            <p:spPr>
              <a:xfrm flipV="1">
                <a:off x="1098817" y="3916556"/>
                <a:ext cx="1621331" cy="71323"/>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9">
                <a:extLst>
                  <a:ext uri="{FF2B5EF4-FFF2-40B4-BE49-F238E27FC236}">
                    <a16:creationId xmlns:a16="http://schemas.microsoft.com/office/drawing/2014/main" id="{BEBEDCF9-AE25-4AD5-8F6A-D747F4354B0E}"/>
                  </a:ext>
                </a:extLst>
              </p:cNvPr>
              <p:cNvCxnSpPr>
                <a:cxnSpLocks/>
              </p:cNvCxnSpPr>
              <p:nvPr/>
            </p:nvCxnSpPr>
            <p:spPr>
              <a:xfrm flipV="1">
                <a:off x="2406742" y="5287349"/>
                <a:ext cx="2718509" cy="145264"/>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9">
                <a:extLst>
                  <a:ext uri="{FF2B5EF4-FFF2-40B4-BE49-F238E27FC236}">
                    <a16:creationId xmlns:a16="http://schemas.microsoft.com/office/drawing/2014/main" id="{3CC28520-0834-4BB6-AF55-80B9C7BE4B5E}"/>
                  </a:ext>
                </a:extLst>
              </p:cNvPr>
              <p:cNvCxnSpPr>
                <a:cxnSpLocks/>
              </p:cNvCxnSpPr>
              <p:nvPr/>
            </p:nvCxnSpPr>
            <p:spPr>
              <a:xfrm flipV="1">
                <a:off x="4287691" y="2174355"/>
                <a:ext cx="607038" cy="130855"/>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9">
                <a:extLst>
                  <a:ext uri="{FF2B5EF4-FFF2-40B4-BE49-F238E27FC236}">
                    <a16:creationId xmlns:a16="http://schemas.microsoft.com/office/drawing/2014/main" id="{80DA4B0C-B4AF-4AB1-8700-9A7E917C6A30}"/>
                  </a:ext>
                </a:extLst>
              </p:cNvPr>
              <p:cNvCxnSpPr>
                <a:cxnSpLocks/>
              </p:cNvCxnSpPr>
              <p:nvPr/>
            </p:nvCxnSpPr>
            <p:spPr>
              <a:xfrm flipH="1">
                <a:off x="2074689" y="2305210"/>
                <a:ext cx="2213002" cy="95512"/>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9">
                <a:extLst>
                  <a:ext uri="{FF2B5EF4-FFF2-40B4-BE49-F238E27FC236}">
                    <a16:creationId xmlns:a16="http://schemas.microsoft.com/office/drawing/2014/main" id="{E6DB3A40-70AF-4023-A2E5-CF487135741B}"/>
                  </a:ext>
                </a:extLst>
              </p:cNvPr>
              <p:cNvCxnSpPr>
                <a:cxnSpLocks/>
              </p:cNvCxnSpPr>
              <p:nvPr/>
            </p:nvCxnSpPr>
            <p:spPr>
              <a:xfrm>
                <a:off x="1851852" y="2941444"/>
                <a:ext cx="149591" cy="1999390"/>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弧形 57">
                <a:extLst>
                  <a:ext uri="{FF2B5EF4-FFF2-40B4-BE49-F238E27FC236}">
                    <a16:creationId xmlns:a16="http://schemas.microsoft.com/office/drawing/2014/main" id="{61DEA668-B4A7-412D-B295-D4C7D49BAD2E}"/>
                  </a:ext>
                </a:extLst>
              </p:cNvPr>
              <p:cNvSpPr/>
              <p:nvPr/>
            </p:nvSpPr>
            <p:spPr>
              <a:xfrm flipH="1">
                <a:off x="1840325" y="2384352"/>
                <a:ext cx="646746" cy="890925"/>
              </a:xfrm>
              <a:prstGeom prst="arc">
                <a:avLst>
                  <a:gd name="adj1" fmla="val 16907003"/>
                  <a:gd name="adj2" fmla="val 133412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4E5C4799-6B4A-40B3-8F52-D1087792D082}"/>
                  </a:ext>
                </a:extLst>
              </p:cNvPr>
              <p:cNvSpPr/>
              <p:nvPr/>
            </p:nvSpPr>
            <p:spPr>
              <a:xfrm>
                <a:off x="1997850" y="4925466"/>
                <a:ext cx="435428" cy="507147"/>
              </a:xfrm>
              <a:custGeom>
                <a:avLst/>
                <a:gdLst>
                  <a:gd name="connsiteX0" fmla="*/ 0 w 454709"/>
                  <a:gd name="connsiteY0" fmla="*/ 0 h 522513"/>
                  <a:gd name="connsiteX1" fmla="*/ 61472 w 454709"/>
                  <a:gd name="connsiteY1" fmla="*/ 294554 h 522513"/>
                  <a:gd name="connsiteX2" fmla="*/ 186978 w 454709"/>
                  <a:gd name="connsiteY2" fmla="*/ 448235 h 522513"/>
                  <a:gd name="connsiteX3" fmla="*/ 435428 w 454709"/>
                  <a:gd name="connsiteY3" fmla="*/ 517391 h 522513"/>
                  <a:gd name="connsiteX4" fmla="*/ 437990 w 454709"/>
                  <a:gd name="connsiteY4" fmla="*/ 517391 h 522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709" h="522513">
                    <a:moveTo>
                      <a:pt x="0" y="0"/>
                    </a:moveTo>
                    <a:cubicBezTo>
                      <a:pt x="15154" y="109924"/>
                      <a:pt x="30309" y="219848"/>
                      <a:pt x="61472" y="294554"/>
                    </a:cubicBezTo>
                    <a:cubicBezTo>
                      <a:pt x="92635" y="369260"/>
                      <a:pt x="124652" y="411096"/>
                      <a:pt x="186978" y="448235"/>
                    </a:cubicBezTo>
                    <a:cubicBezTo>
                      <a:pt x="249304" y="485374"/>
                      <a:pt x="435428" y="517391"/>
                      <a:pt x="435428" y="517391"/>
                    </a:cubicBezTo>
                    <a:cubicBezTo>
                      <a:pt x="477263" y="528917"/>
                      <a:pt x="437990" y="517391"/>
                      <a:pt x="437990" y="51739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a:extLst>
                  <a:ext uri="{FF2B5EF4-FFF2-40B4-BE49-F238E27FC236}">
                    <a16:creationId xmlns:a16="http://schemas.microsoft.com/office/drawing/2014/main" id="{A688F395-3B52-4574-BFB9-47DF6E731E0E}"/>
                  </a:ext>
                </a:extLst>
              </p:cNvPr>
              <p:cNvCxnSpPr/>
              <p:nvPr/>
            </p:nvCxnSpPr>
            <p:spPr>
              <a:xfrm flipH="1" flipV="1">
                <a:off x="3468874" y="4722778"/>
                <a:ext cx="74140" cy="994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58C46C54-0951-4107-AF9C-35212365B221}"/>
                  </a:ext>
                </a:extLst>
              </p:cNvPr>
              <p:cNvCxnSpPr/>
              <p:nvPr/>
            </p:nvCxnSpPr>
            <p:spPr>
              <a:xfrm flipH="1" flipV="1">
                <a:off x="3691856" y="4712366"/>
                <a:ext cx="74140" cy="994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67DE3E3-0594-46DC-9495-5397A9E4A031}"/>
                  </a:ext>
                </a:extLst>
              </p:cNvPr>
              <p:cNvCxnSpPr>
                <a:cxnSpLocks/>
              </p:cNvCxnSpPr>
              <p:nvPr/>
            </p:nvCxnSpPr>
            <p:spPr>
              <a:xfrm flipH="1">
                <a:off x="6288401" y="3761992"/>
                <a:ext cx="644610" cy="17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D78F5EE-3715-42FB-B5A3-E4ADE3DCD77E}"/>
                  </a:ext>
                </a:extLst>
              </p:cNvPr>
              <p:cNvCxnSpPr>
                <a:cxnSpLocks/>
              </p:cNvCxnSpPr>
              <p:nvPr/>
            </p:nvCxnSpPr>
            <p:spPr>
              <a:xfrm flipH="1">
                <a:off x="5232827" y="3495399"/>
                <a:ext cx="10555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0862EDE-4EA5-47F3-8027-E5A5EDA977FA}"/>
                  </a:ext>
                </a:extLst>
              </p:cNvPr>
              <p:cNvCxnSpPr>
                <a:cxnSpLocks/>
              </p:cNvCxnSpPr>
              <p:nvPr/>
            </p:nvCxnSpPr>
            <p:spPr>
              <a:xfrm flipV="1">
                <a:off x="5294299" y="4141694"/>
                <a:ext cx="994102" cy="169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5C11014-A2CB-4650-9D6B-3A08CD46D36D}"/>
                  </a:ext>
                </a:extLst>
              </p:cNvPr>
              <p:cNvCxnSpPr>
                <a:cxnSpLocks/>
              </p:cNvCxnSpPr>
              <p:nvPr/>
            </p:nvCxnSpPr>
            <p:spPr>
              <a:xfrm flipH="1" flipV="1">
                <a:off x="3543014" y="2322820"/>
                <a:ext cx="37051" cy="745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947304D-2009-4722-8133-ABB4496C2169}"/>
                  </a:ext>
                </a:extLst>
              </p:cNvPr>
              <p:cNvCxnSpPr>
                <a:cxnSpLocks/>
              </p:cNvCxnSpPr>
              <p:nvPr/>
            </p:nvCxnSpPr>
            <p:spPr>
              <a:xfrm flipH="1" flipV="1">
                <a:off x="3320499" y="2351958"/>
                <a:ext cx="37051" cy="745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弧形 87">
                <a:extLst>
                  <a:ext uri="{FF2B5EF4-FFF2-40B4-BE49-F238E27FC236}">
                    <a16:creationId xmlns:a16="http://schemas.microsoft.com/office/drawing/2014/main" id="{B586E73F-6BB6-439B-B32D-3E1251D89281}"/>
                  </a:ext>
                </a:extLst>
              </p:cNvPr>
              <p:cNvSpPr/>
              <p:nvPr/>
            </p:nvSpPr>
            <p:spPr>
              <a:xfrm flipH="1" flipV="1">
                <a:off x="2720146" y="3085560"/>
                <a:ext cx="1658566" cy="1626806"/>
              </a:xfrm>
              <a:prstGeom prst="arc">
                <a:avLst>
                  <a:gd name="adj1" fmla="val 4078916"/>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02" name="文本框 101">
            <a:extLst>
              <a:ext uri="{FF2B5EF4-FFF2-40B4-BE49-F238E27FC236}">
                <a16:creationId xmlns:a16="http://schemas.microsoft.com/office/drawing/2014/main" id="{B57A5C86-160E-4244-8031-8A7183C1520C}"/>
              </a:ext>
            </a:extLst>
          </p:cNvPr>
          <p:cNvSpPr txBox="1"/>
          <p:nvPr/>
        </p:nvSpPr>
        <p:spPr>
          <a:xfrm>
            <a:off x="7800208" y="1668004"/>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道路网规划</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道路主骨架明确，但部分主干路缺少非机动车道。</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次干路支路等部分定位不明确，且交通设计与管理不足。</a:t>
            </a:r>
          </a:p>
        </p:txBody>
      </p:sp>
      <p:cxnSp>
        <p:nvCxnSpPr>
          <p:cNvPr id="71" name="直接连接符 70">
            <a:extLst>
              <a:ext uri="{FF2B5EF4-FFF2-40B4-BE49-F238E27FC236}">
                <a16:creationId xmlns:a16="http://schemas.microsoft.com/office/drawing/2014/main" id="{658AA66A-9F5E-4593-9C83-2E02EB928B11}"/>
              </a:ext>
            </a:extLst>
          </p:cNvPr>
          <p:cNvCxnSpPr>
            <a:cxnSpLocks/>
          </p:cNvCxnSpPr>
          <p:nvPr/>
        </p:nvCxnSpPr>
        <p:spPr>
          <a:xfrm flipV="1">
            <a:off x="6288401" y="3478427"/>
            <a:ext cx="0" cy="663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98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现状分析</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2009656" y="4833079"/>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569464" y="1696201"/>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道路及交叉口</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交通标志设置不合理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交通标线不完善</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交叉口渠化设计不完善</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中央分隔带开口不合理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减速带设置较随意</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养护管理不及时</a:t>
            </a:r>
          </a:p>
        </p:txBody>
      </p:sp>
      <p:sp>
        <p:nvSpPr>
          <p:cNvPr id="11" name="文本框 10">
            <a:extLst>
              <a:ext uri="{FF2B5EF4-FFF2-40B4-BE49-F238E27FC236}">
                <a16:creationId xmlns:a16="http://schemas.microsoft.com/office/drawing/2014/main" id="{493A5669-7754-4C5E-AD77-13037F0A28B1}"/>
              </a:ext>
            </a:extLst>
          </p:cNvPr>
          <p:cNvSpPr txBox="1"/>
          <p:nvPr/>
        </p:nvSpPr>
        <p:spPr>
          <a:xfrm>
            <a:off x="4184363" y="1696201"/>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静态交通</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机动车停车位供应不足，缺少合理规划</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非机动车停放混乱，设施缺乏</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缺乏停车管理，部分路内停车存在安全隐患</a:t>
            </a:r>
          </a:p>
        </p:txBody>
      </p:sp>
      <p:sp>
        <p:nvSpPr>
          <p:cNvPr id="12" name="文本框 11">
            <a:extLst>
              <a:ext uri="{FF2B5EF4-FFF2-40B4-BE49-F238E27FC236}">
                <a16:creationId xmlns:a16="http://schemas.microsoft.com/office/drawing/2014/main" id="{80204B3C-1CD5-4327-BC00-3607ADB76064}"/>
              </a:ext>
            </a:extLst>
          </p:cNvPr>
          <p:cNvSpPr txBox="1"/>
          <p:nvPr/>
        </p:nvSpPr>
        <p:spPr>
          <a:xfrm>
            <a:off x="7917273" y="1696201"/>
            <a:ext cx="3603214"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公共交通</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校车线路单一，便利性较差</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公共交通站点位置设置及站台形式设计不合理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缺少校内巴士微循环</a:t>
            </a:r>
            <a:endParaRPr lang="en-US" altLang="zh-CN" sz="2400" dirty="0">
              <a:latin typeface="+mj-ea"/>
              <a:ea typeface="+mj-ea"/>
            </a:endParaRPr>
          </a:p>
          <a:p>
            <a:pPr marL="342900" indent="-342900">
              <a:lnSpc>
                <a:spcPct val="150000"/>
              </a:lnSpc>
              <a:buFont typeface="Wingdings" panose="05000000000000000000" pitchFamily="2" charset="2"/>
              <a:buChar char="Ø"/>
            </a:pPr>
            <a:endParaRPr lang="zh-CN" altLang="en-US" sz="2400" dirty="0">
              <a:latin typeface="+mj-ea"/>
              <a:ea typeface="+mj-ea"/>
            </a:endParaRPr>
          </a:p>
        </p:txBody>
      </p:sp>
    </p:spTree>
    <p:extLst>
      <p:ext uri="{BB962C8B-B14F-4D97-AF65-F5344CB8AC3E}">
        <p14:creationId xmlns:p14="http://schemas.microsoft.com/office/powerpoint/2010/main" val="18302158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1b570625-fc1e-4092-9270-c450f776cce2"/>
</p:tagLst>
</file>

<file path=ppt/theme/theme1.xml><?xml version="1.0" encoding="utf-8"?>
<a:theme xmlns:a="http://schemas.openxmlformats.org/drawingml/2006/main" name="主题5">
  <a:themeElements>
    <a:clrScheme name="沃博联">
      <a:dk1>
        <a:srgbClr val="000000"/>
      </a:dk1>
      <a:lt1>
        <a:srgbClr val="FFFFFF"/>
      </a:lt1>
      <a:dk2>
        <a:srgbClr val="768394"/>
      </a:dk2>
      <a:lt2>
        <a:srgbClr val="F0F0F0"/>
      </a:lt2>
      <a:accent1>
        <a:srgbClr val="33BD8F"/>
      </a:accent1>
      <a:accent2>
        <a:srgbClr val="23A8A8"/>
      </a:accent2>
      <a:accent3>
        <a:srgbClr val="E49022"/>
      </a:accent3>
      <a:accent4>
        <a:srgbClr val="D93E4D"/>
      </a:accent4>
      <a:accent5>
        <a:srgbClr val="219B9D"/>
      </a:accent5>
      <a:accent6>
        <a:srgbClr val="2F537E"/>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沃博联">
    <a:dk1>
      <a:srgbClr val="000000"/>
    </a:dk1>
    <a:lt1>
      <a:srgbClr val="FFFFFF"/>
    </a:lt1>
    <a:dk2>
      <a:srgbClr val="768394"/>
    </a:dk2>
    <a:lt2>
      <a:srgbClr val="F0F0F0"/>
    </a:lt2>
    <a:accent1>
      <a:srgbClr val="33BD8F"/>
    </a:accent1>
    <a:accent2>
      <a:srgbClr val="23A8A8"/>
    </a:accent2>
    <a:accent3>
      <a:srgbClr val="E49022"/>
    </a:accent3>
    <a:accent4>
      <a:srgbClr val="D93E4D"/>
    </a:accent4>
    <a:accent5>
      <a:srgbClr val="219B9D"/>
    </a:accent5>
    <a:accent6>
      <a:srgbClr val="2F537E"/>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57</TotalTime>
  <Words>4077</Words>
  <Application>Microsoft Office PowerPoint</Application>
  <PresentationFormat>宽屏</PresentationFormat>
  <Paragraphs>611</Paragraphs>
  <Slides>60</Slides>
  <Notes>60</Notes>
  <HiddenSlides>5</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60</vt:i4>
      </vt:variant>
    </vt:vector>
  </HeadingPairs>
  <TitlesOfParts>
    <vt:vector size="70" baseType="lpstr">
      <vt:lpstr>宋体</vt:lpstr>
      <vt:lpstr>微软雅黑</vt:lpstr>
      <vt:lpstr>Arial</vt:lpstr>
      <vt:lpstr>Calibri</vt:lpstr>
      <vt:lpstr>Cambria Math</vt:lpstr>
      <vt:lpstr>Helvetica</vt:lpstr>
      <vt:lpstr>Impact</vt:lpstr>
      <vt:lpstr>Trebuchet MS</vt:lpstr>
      <vt:lpstr>Wingdings</vt:lpstr>
      <vt:lpstr>主题5</vt:lpstr>
      <vt:lpstr> 东南大学九龙湖校区交通规划分析 </vt:lpstr>
      <vt:lpstr>1.现状分析及规划理念 2.道路网体系分析 3.校园接驳分析 4.停车 5.交通管理 6.慢行交通 </vt:lpstr>
      <vt:lpstr>现状分析及规划理念</vt:lpstr>
      <vt:lpstr>校园与城市的关系</vt:lpstr>
      <vt:lpstr>校园管理模式</vt:lpstr>
      <vt:lpstr>校园交通规划</vt:lpstr>
      <vt:lpstr>现状分析</vt:lpstr>
      <vt:lpstr>现状分析</vt:lpstr>
      <vt:lpstr>现状分析</vt:lpstr>
      <vt:lpstr>现状分析</vt:lpstr>
      <vt:lpstr>学校交通规划理念</vt:lpstr>
      <vt:lpstr>学校交通存在的问题</vt:lpstr>
      <vt:lpstr>学校交通存在的问题</vt:lpstr>
      <vt:lpstr>学校交通存在的问题</vt:lpstr>
      <vt:lpstr>学校交通存在的问题</vt:lpstr>
      <vt:lpstr>学校交通存在的问题</vt:lpstr>
      <vt:lpstr>道路网体系</vt:lpstr>
      <vt:lpstr>Part 5:道路网体系</vt:lpstr>
      <vt:lpstr>Part 5:道路网体系</vt:lpstr>
      <vt:lpstr>Part 5:道路网体系</vt:lpstr>
      <vt:lpstr>Part 5:道路网体系</vt:lpstr>
      <vt:lpstr>Part 5:道路网体系</vt:lpstr>
      <vt:lpstr>Part 5:道路网体系</vt:lpstr>
      <vt:lpstr>Part 5:道路网体系</vt:lpstr>
      <vt:lpstr>Part 5:道路网体系</vt:lpstr>
      <vt:lpstr>校园接驳车</vt:lpstr>
      <vt:lpstr>校园接驳车连续性和畅通性分析</vt:lpstr>
      <vt:lpstr>校园接驳车适应性和便捷性分析</vt:lpstr>
      <vt:lpstr>校园接驳车服务评价</vt:lpstr>
      <vt:lpstr>校园接驳车改进方案</vt:lpstr>
      <vt:lpstr>校园接驳车补充意见</vt:lpstr>
      <vt:lpstr>校园接驳车补充意见</vt:lpstr>
      <vt:lpstr>校园静态交通研究</vt:lpstr>
      <vt:lpstr>停车需求分析</vt:lpstr>
      <vt:lpstr>停车现状问题</vt:lpstr>
      <vt:lpstr>停车现状问题</vt:lpstr>
      <vt:lpstr>停车现状问题</vt:lpstr>
      <vt:lpstr>问题分析与建议</vt:lpstr>
      <vt:lpstr>问题分析与建议</vt:lpstr>
      <vt:lpstr>问题分析与建议</vt:lpstr>
      <vt:lpstr>问题分析与建议</vt:lpstr>
      <vt:lpstr>交通管理</vt:lpstr>
      <vt:lpstr>05.交通管理</vt:lpstr>
      <vt:lpstr>05.交通管理—管理体制</vt:lpstr>
      <vt:lpstr>05.交通管理—管理体制</vt:lpstr>
      <vt:lpstr>05.交通管理—交通流线</vt:lpstr>
      <vt:lpstr>05.交通管理—交通流线</vt:lpstr>
      <vt:lpstr>05.交通管理—交通方式</vt:lpstr>
      <vt:lpstr>05.交通管理—交通方式</vt:lpstr>
      <vt:lpstr>05.交通管理—交通方式</vt:lpstr>
      <vt:lpstr>05.交通管理—交通方式</vt:lpstr>
      <vt:lpstr>05.交通管理—交通方式</vt:lpstr>
      <vt:lpstr>慢行交通</vt:lpstr>
      <vt:lpstr>6.1 定义</vt:lpstr>
      <vt:lpstr>6.2 东南大学慢行交通现状及问题总览</vt:lpstr>
      <vt:lpstr>6.3 存在的问题</vt:lpstr>
      <vt:lpstr>6.3 存在的问题</vt:lpstr>
      <vt:lpstr>6.4 案例分析</vt:lpstr>
      <vt:lpstr>6.4 案例分析</vt:lpstr>
      <vt:lpstr>6.4 案例分析</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Yu Guanyi</cp:lastModifiedBy>
  <cp:revision>35</cp:revision>
  <cp:lastPrinted>2018-03-01T16:00:00Z</cp:lastPrinted>
  <dcterms:created xsi:type="dcterms:W3CDTF">2018-03-01T16:00:00Z</dcterms:created>
  <dcterms:modified xsi:type="dcterms:W3CDTF">2019-05-12T17:13:47Z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